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Override1.xml" ContentType="application/vnd.openxmlformats-officedocument.themeOverr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9"/>
  </p:notesMasterIdLst>
  <p:handoutMasterIdLst>
    <p:handoutMasterId r:id="rId40"/>
  </p:handoutMasterIdLst>
  <p:sldIdLst>
    <p:sldId id="257" r:id="rId2"/>
    <p:sldId id="258" r:id="rId3"/>
    <p:sldId id="346"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337" r:id="rId24"/>
    <p:sldId id="282" r:id="rId25"/>
    <p:sldId id="283" r:id="rId26"/>
    <p:sldId id="284" r:id="rId27"/>
    <p:sldId id="285" r:id="rId28"/>
    <p:sldId id="286" r:id="rId29"/>
    <p:sldId id="287" r:id="rId30"/>
    <p:sldId id="289" r:id="rId31"/>
    <p:sldId id="290" r:id="rId32"/>
    <p:sldId id="291" r:id="rId33"/>
    <p:sldId id="294" r:id="rId34"/>
    <p:sldId id="295" r:id="rId35"/>
    <p:sldId id="297" r:id="rId36"/>
    <p:sldId id="348" r:id="rId37"/>
    <p:sldId id="34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1" autoAdjust="0"/>
    <p:restoredTop sz="94660"/>
  </p:normalViewPr>
  <p:slideViewPr>
    <p:cSldViewPr snapToGrid="0">
      <p:cViewPr varScale="1">
        <p:scale>
          <a:sx n="72" d="100"/>
          <a:sy n="72" d="100"/>
        </p:scale>
        <p:origin x="1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8DA022-9E65-4664-A856-5214A12D99B4}" type="datetimeFigureOut">
              <a:rPr lang="en-US" smtClean="0"/>
              <a:t>10/1/2019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22E2B9-F781-4F9D-ABBE-4CCCF9848EBB}" type="slidenum">
              <a:rPr lang="en-US" smtClean="0"/>
              <a:t>‹#›</a:t>
            </a:fld>
            <a:endParaRPr lang="en-US" dirty="0"/>
          </a:p>
        </p:txBody>
      </p:sp>
    </p:spTree>
    <p:extLst>
      <p:ext uri="{BB962C8B-B14F-4D97-AF65-F5344CB8AC3E}">
        <p14:creationId xmlns:p14="http://schemas.microsoft.com/office/powerpoint/2010/main" val="415918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D3565-5882-4148-A903-B3940486E1C1}" type="datetimeFigureOut">
              <a:rPr lang="en-US" smtClean="0"/>
              <a:t>10/1/2019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796090-5EFF-4642-A5E8-3B6E17374EA5}" type="slidenum">
              <a:rPr lang="en-US" smtClean="0"/>
              <a:t>‹#›</a:t>
            </a:fld>
            <a:endParaRPr lang="en-US" dirty="0"/>
          </a:p>
        </p:txBody>
      </p:sp>
    </p:spTree>
    <p:extLst>
      <p:ext uri="{BB962C8B-B14F-4D97-AF65-F5344CB8AC3E}">
        <p14:creationId xmlns:p14="http://schemas.microsoft.com/office/powerpoint/2010/main" val="114232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371600" y="1143000"/>
            <a:ext cx="4114800" cy="3086100"/>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3245">
              <a:spcBef>
                <a:spcPct val="30000"/>
              </a:spcBef>
              <a:defRPr sz="1200">
                <a:solidFill>
                  <a:schemeClr val="tx1"/>
                </a:solidFill>
                <a:latin typeface="Arial" panose="020B0604020202020204" pitchFamily="34" charset="0"/>
                <a:cs typeface="Arial" panose="020B0604020202020204" pitchFamily="34" charset="0"/>
              </a:defRPr>
            </a:lvl1pPr>
            <a:lvl2pPr marL="757066" indent="-291179" defTabSz="993245">
              <a:spcBef>
                <a:spcPct val="30000"/>
              </a:spcBef>
              <a:defRPr sz="1200">
                <a:solidFill>
                  <a:schemeClr val="tx1"/>
                </a:solidFill>
                <a:latin typeface="Arial" panose="020B0604020202020204" pitchFamily="34" charset="0"/>
                <a:cs typeface="Arial" panose="020B0604020202020204" pitchFamily="34" charset="0"/>
              </a:defRPr>
            </a:lvl2pPr>
            <a:lvl3pPr marL="1164717" indent="-232943" defTabSz="993245">
              <a:spcBef>
                <a:spcPct val="30000"/>
              </a:spcBef>
              <a:defRPr sz="1200">
                <a:solidFill>
                  <a:schemeClr val="tx1"/>
                </a:solidFill>
                <a:latin typeface="Arial" panose="020B0604020202020204" pitchFamily="34" charset="0"/>
                <a:cs typeface="Arial" panose="020B0604020202020204" pitchFamily="34" charset="0"/>
              </a:defRPr>
            </a:lvl3pPr>
            <a:lvl4pPr marL="1630604" indent="-232943" defTabSz="993245">
              <a:spcBef>
                <a:spcPct val="30000"/>
              </a:spcBef>
              <a:defRPr sz="1200">
                <a:solidFill>
                  <a:schemeClr val="tx1"/>
                </a:solidFill>
                <a:latin typeface="Arial" panose="020B0604020202020204" pitchFamily="34" charset="0"/>
                <a:cs typeface="Arial" panose="020B0604020202020204" pitchFamily="34" charset="0"/>
              </a:defRPr>
            </a:lvl4pPr>
            <a:lvl5pPr marL="2096491" indent="-232943" defTabSz="993245">
              <a:spcBef>
                <a:spcPct val="30000"/>
              </a:spcBef>
              <a:defRPr sz="1200">
                <a:solidFill>
                  <a:schemeClr val="tx1"/>
                </a:solidFill>
                <a:latin typeface="Arial" panose="020B0604020202020204" pitchFamily="34" charset="0"/>
                <a:cs typeface="Arial" panose="020B0604020202020204" pitchFamily="34" charset="0"/>
              </a:defRPr>
            </a:lvl5pPr>
            <a:lvl6pPr marL="2562377"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2EE8A69-D9B1-44E2-8837-93CBC6508F26}" type="slidenum">
              <a:rPr lang="en-US" altLang="en-US" sz="1300">
                <a:solidFill>
                  <a:srgbClr val="000000"/>
                </a:solidFill>
              </a:rPr>
              <a:pPr>
                <a:spcBef>
                  <a:spcPct val="0"/>
                </a:spcBef>
              </a:pPr>
              <a:t>1</a:t>
            </a:fld>
            <a:endParaRPr lang="en-US" altLang="en-US" sz="1300" dirty="0">
              <a:solidFill>
                <a:srgbClr val="000000"/>
              </a:solidFill>
            </a:endParaRPr>
          </a:p>
        </p:txBody>
      </p:sp>
    </p:spTree>
    <p:extLst>
      <p:ext uri="{BB962C8B-B14F-4D97-AF65-F5344CB8AC3E}">
        <p14:creationId xmlns:p14="http://schemas.microsoft.com/office/powerpoint/2010/main" val="3705276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72AA4D-AB73-4D31-A95B-F4D847A94A9A}" type="slidenum">
              <a:rPr lang="en-US" altLang="en-US" sz="1300">
                <a:ea typeface="MS PGothic" panose="020B0600070205080204" pitchFamily="34" charset="-128"/>
              </a:rPr>
              <a:pPr>
                <a:spcBef>
                  <a:spcPct val="0"/>
                </a:spcBef>
              </a:pPr>
              <a:t>15</a:t>
            </a:fld>
            <a:endParaRPr lang="en-US" altLang="en-US" sz="1300" dirty="0">
              <a:ea typeface="MS PGothic" panose="020B0600070205080204" pitchFamily="3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109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72AA4D-AB73-4D31-A95B-F4D847A94A9A}" type="slidenum">
              <a:rPr lang="en-US" altLang="en-US" sz="1300">
                <a:ea typeface="MS PGothic" panose="020B0600070205080204" pitchFamily="34" charset="-128"/>
              </a:rPr>
              <a:pPr>
                <a:spcBef>
                  <a:spcPct val="0"/>
                </a:spcBef>
              </a:pPr>
              <a:t>16</a:t>
            </a:fld>
            <a:endParaRPr lang="en-US" altLang="en-US" sz="1300" dirty="0">
              <a:ea typeface="MS PGothic" panose="020B0600070205080204" pitchFamily="34"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791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5C68614-632D-4D4A-A805-A0585D9C4517}" type="slidenum">
              <a:rPr lang="en-US" altLang="en-US" sz="1300">
                <a:ea typeface="MS PGothic" panose="020B0600070205080204" pitchFamily="34" charset="-128"/>
              </a:rPr>
              <a:pPr>
                <a:spcBef>
                  <a:spcPct val="0"/>
                </a:spcBef>
              </a:pPr>
              <a:t>17</a:t>
            </a:fld>
            <a:endParaRPr lang="en-US" altLang="en-US" sz="1300" dirty="0">
              <a:ea typeface="MS PGothic" panose="020B0600070205080204"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298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74836C-F239-4D48-B384-B0E74F4A89BC}" type="slidenum">
              <a:rPr lang="en-US" altLang="en-US" sz="1300">
                <a:ea typeface="MS PGothic" panose="020B0600070205080204" pitchFamily="34" charset="-128"/>
              </a:rPr>
              <a:pPr>
                <a:spcBef>
                  <a:spcPct val="0"/>
                </a:spcBef>
              </a:pPr>
              <a:t>18</a:t>
            </a:fld>
            <a:endParaRPr lang="en-US" altLang="en-US" sz="1300" dirty="0">
              <a:ea typeface="MS PGothic" panose="020B0600070205080204"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677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74836C-F239-4D48-B384-B0E74F4A89BC}" type="slidenum">
              <a:rPr lang="en-US" altLang="en-US" sz="1300">
                <a:ea typeface="MS PGothic" panose="020B0600070205080204" pitchFamily="34" charset="-128"/>
              </a:rPr>
              <a:pPr>
                <a:spcBef>
                  <a:spcPct val="0"/>
                </a:spcBef>
              </a:pPr>
              <a:t>19</a:t>
            </a:fld>
            <a:endParaRPr lang="en-US" altLang="en-US" sz="1300" dirty="0">
              <a:ea typeface="MS PGothic" panose="020B0600070205080204"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1587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741" eaLnBrk="0" hangingPunct="0">
              <a:spcBef>
                <a:spcPct val="30000"/>
              </a:spcBef>
              <a:defRPr sz="1200">
                <a:solidFill>
                  <a:schemeClr val="tx1"/>
                </a:solidFill>
                <a:latin typeface="Arial" charset="0"/>
                <a:cs typeface="Arial" charset="0"/>
              </a:defRPr>
            </a:lvl1pPr>
            <a:lvl2pPr marL="762905" indent="-293424" defTabSz="948741" eaLnBrk="0" hangingPunct="0">
              <a:spcBef>
                <a:spcPct val="30000"/>
              </a:spcBef>
              <a:defRPr sz="1200">
                <a:solidFill>
                  <a:schemeClr val="tx1"/>
                </a:solidFill>
                <a:latin typeface="Arial" charset="0"/>
                <a:cs typeface="Arial" charset="0"/>
              </a:defRPr>
            </a:lvl2pPr>
            <a:lvl3pPr marL="1173699" indent="-234740" defTabSz="948741" eaLnBrk="0" hangingPunct="0">
              <a:spcBef>
                <a:spcPct val="30000"/>
              </a:spcBef>
              <a:defRPr sz="1200">
                <a:solidFill>
                  <a:schemeClr val="tx1"/>
                </a:solidFill>
                <a:latin typeface="Arial" charset="0"/>
                <a:cs typeface="Arial" charset="0"/>
              </a:defRPr>
            </a:lvl3pPr>
            <a:lvl4pPr marL="1643181" indent="-234740" defTabSz="948741" eaLnBrk="0" hangingPunct="0">
              <a:spcBef>
                <a:spcPct val="30000"/>
              </a:spcBef>
              <a:defRPr sz="1200">
                <a:solidFill>
                  <a:schemeClr val="tx1"/>
                </a:solidFill>
                <a:latin typeface="Arial" charset="0"/>
                <a:cs typeface="Arial" charset="0"/>
              </a:defRPr>
            </a:lvl4pPr>
            <a:lvl5pPr marL="2112662" indent="-234740" defTabSz="948741" eaLnBrk="0" hangingPunct="0">
              <a:spcBef>
                <a:spcPct val="30000"/>
              </a:spcBef>
              <a:defRPr sz="1200">
                <a:solidFill>
                  <a:schemeClr val="tx1"/>
                </a:solidFill>
                <a:latin typeface="Arial" charset="0"/>
                <a:cs typeface="Arial" charset="0"/>
              </a:defRPr>
            </a:lvl5pPr>
            <a:lvl6pPr marL="2582142" indent="-234740" defTabSz="948741" eaLnBrk="0" fontAlgn="base" hangingPunct="0">
              <a:spcBef>
                <a:spcPct val="30000"/>
              </a:spcBef>
              <a:spcAft>
                <a:spcPct val="0"/>
              </a:spcAft>
              <a:defRPr sz="1200">
                <a:solidFill>
                  <a:schemeClr val="tx1"/>
                </a:solidFill>
                <a:latin typeface="Arial" charset="0"/>
                <a:cs typeface="Arial" charset="0"/>
              </a:defRPr>
            </a:lvl6pPr>
            <a:lvl7pPr marL="3051622" indent="-234740" defTabSz="948741" eaLnBrk="0" fontAlgn="base" hangingPunct="0">
              <a:spcBef>
                <a:spcPct val="30000"/>
              </a:spcBef>
              <a:spcAft>
                <a:spcPct val="0"/>
              </a:spcAft>
              <a:defRPr sz="1200">
                <a:solidFill>
                  <a:schemeClr val="tx1"/>
                </a:solidFill>
                <a:latin typeface="Arial" charset="0"/>
                <a:cs typeface="Arial" charset="0"/>
              </a:defRPr>
            </a:lvl7pPr>
            <a:lvl8pPr marL="3521102" indent="-234740" defTabSz="948741" eaLnBrk="0" fontAlgn="base" hangingPunct="0">
              <a:spcBef>
                <a:spcPct val="30000"/>
              </a:spcBef>
              <a:spcAft>
                <a:spcPct val="0"/>
              </a:spcAft>
              <a:defRPr sz="1200">
                <a:solidFill>
                  <a:schemeClr val="tx1"/>
                </a:solidFill>
                <a:latin typeface="Arial" charset="0"/>
                <a:cs typeface="Arial" charset="0"/>
              </a:defRPr>
            </a:lvl8pPr>
            <a:lvl9pPr marL="3990582" indent="-234740" defTabSz="948741"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30C9BBC-6851-4BD1-B4AD-23C6CA470907}" type="slidenum">
              <a:rPr lang="en-US" altLang="en-US" smtClean="0"/>
              <a:pPr eaLnBrk="1" hangingPunct="1">
                <a:spcBef>
                  <a:spcPct val="0"/>
                </a:spcBef>
              </a:pPr>
              <a:t>20</a:t>
            </a:fld>
            <a:endParaRPr lang="en-US" altLang="en-US" dirty="0" smtClean="0"/>
          </a:p>
        </p:txBody>
      </p:sp>
      <p:sp>
        <p:nvSpPr>
          <p:cNvPr id="55301"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741" eaLnBrk="0" hangingPunct="0">
              <a:spcBef>
                <a:spcPct val="30000"/>
              </a:spcBef>
              <a:defRPr sz="1200">
                <a:solidFill>
                  <a:schemeClr val="tx1"/>
                </a:solidFill>
                <a:latin typeface="Arial" charset="0"/>
                <a:cs typeface="Arial" charset="0"/>
              </a:defRPr>
            </a:lvl1pPr>
            <a:lvl2pPr marL="762905" indent="-293424" defTabSz="948741" eaLnBrk="0" hangingPunct="0">
              <a:spcBef>
                <a:spcPct val="30000"/>
              </a:spcBef>
              <a:defRPr sz="1200">
                <a:solidFill>
                  <a:schemeClr val="tx1"/>
                </a:solidFill>
                <a:latin typeface="Arial" charset="0"/>
                <a:cs typeface="Arial" charset="0"/>
              </a:defRPr>
            </a:lvl2pPr>
            <a:lvl3pPr marL="1173699" indent="-234740" defTabSz="948741" eaLnBrk="0" hangingPunct="0">
              <a:spcBef>
                <a:spcPct val="30000"/>
              </a:spcBef>
              <a:defRPr sz="1200">
                <a:solidFill>
                  <a:schemeClr val="tx1"/>
                </a:solidFill>
                <a:latin typeface="Arial" charset="0"/>
                <a:cs typeface="Arial" charset="0"/>
              </a:defRPr>
            </a:lvl3pPr>
            <a:lvl4pPr marL="1643181" indent="-234740" defTabSz="948741" eaLnBrk="0" hangingPunct="0">
              <a:spcBef>
                <a:spcPct val="30000"/>
              </a:spcBef>
              <a:defRPr sz="1200">
                <a:solidFill>
                  <a:schemeClr val="tx1"/>
                </a:solidFill>
                <a:latin typeface="Arial" charset="0"/>
                <a:cs typeface="Arial" charset="0"/>
              </a:defRPr>
            </a:lvl4pPr>
            <a:lvl5pPr marL="2112662" indent="-234740" defTabSz="948741" eaLnBrk="0" hangingPunct="0">
              <a:spcBef>
                <a:spcPct val="30000"/>
              </a:spcBef>
              <a:defRPr sz="1200">
                <a:solidFill>
                  <a:schemeClr val="tx1"/>
                </a:solidFill>
                <a:latin typeface="Arial" charset="0"/>
                <a:cs typeface="Arial" charset="0"/>
              </a:defRPr>
            </a:lvl5pPr>
            <a:lvl6pPr marL="2582142" indent="-234740" defTabSz="948741" eaLnBrk="0" fontAlgn="base" hangingPunct="0">
              <a:spcBef>
                <a:spcPct val="30000"/>
              </a:spcBef>
              <a:spcAft>
                <a:spcPct val="0"/>
              </a:spcAft>
              <a:defRPr sz="1200">
                <a:solidFill>
                  <a:schemeClr val="tx1"/>
                </a:solidFill>
                <a:latin typeface="Arial" charset="0"/>
                <a:cs typeface="Arial" charset="0"/>
              </a:defRPr>
            </a:lvl6pPr>
            <a:lvl7pPr marL="3051622" indent="-234740" defTabSz="948741" eaLnBrk="0" fontAlgn="base" hangingPunct="0">
              <a:spcBef>
                <a:spcPct val="30000"/>
              </a:spcBef>
              <a:spcAft>
                <a:spcPct val="0"/>
              </a:spcAft>
              <a:defRPr sz="1200">
                <a:solidFill>
                  <a:schemeClr val="tx1"/>
                </a:solidFill>
                <a:latin typeface="Arial" charset="0"/>
                <a:cs typeface="Arial" charset="0"/>
              </a:defRPr>
            </a:lvl7pPr>
            <a:lvl8pPr marL="3521102" indent="-234740" defTabSz="948741" eaLnBrk="0" fontAlgn="base" hangingPunct="0">
              <a:spcBef>
                <a:spcPct val="30000"/>
              </a:spcBef>
              <a:spcAft>
                <a:spcPct val="0"/>
              </a:spcAft>
              <a:defRPr sz="1200">
                <a:solidFill>
                  <a:schemeClr val="tx1"/>
                </a:solidFill>
                <a:latin typeface="Arial" charset="0"/>
                <a:cs typeface="Arial" charset="0"/>
              </a:defRPr>
            </a:lvl8pPr>
            <a:lvl9pPr marL="3990582" indent="-234740" defTabSz="948741"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r>
              <a:rPr lang="en-US" altLang="en-US" dirty="0" smtClean="0"/>
              <a:t>All materials (c) Copyright 2017 KP LAW, PC.  All rights reserved.</a:t>
            </a:r>
          </a:p>
        </p:txBody>
      </p:sp>
    </p:spTree>
    <p:extLst>
      <p:ext uri="{BB962C8B-B14F-4D97-AF65-F5344CB8AC3E}">
        <p14:creationId xmlns:p14="http://schemas.microsoft.com/office/powerpoint/2010/main" val="3748250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158" eaLnBrk="0" hangingPunct="0">
              <a:spcBef>
                <a:spcPct val="30000"/>
              </a:spcBef>
              <a:defRPr sz="1100">
                <a:solidFill>
                  <a:schemeClr val="tx1"/>
                </a:solidFill>
                <a:latin typeface="Arial" pitchFamily="34" charset="0"/>
                <a:cs typeface="Arial" pitchFamily="34" charset="0"/>
              </a:defRPr>
            </a:lvl1pPr>
            <a:lvl2pPr marL="764018" indent="-293134" defTabSz="965158" eaLnBrk="0" hangingPunct="0">
              <a:spcBef>
                <a:spcPct val="30000"/>
              </a:spcBef>
              <a:defRPr sz="1100">
                <a:solidFill>
                  <a:schemeClr val="tx1"/>
                </a:solidFill>
                <a:latin typeface="Arial" pitchFamily="34" charset="0"/>
                <a:cs typeface="Arial" pitchFamily="34" charset="0"/>
              </a:defRPr>
            </a:lvl2pPr>
            <a:lvl3pPr marL="1174094" indent="-233883" defTabSz="965158" eaLnBrk="0" hangingPunct="0">
              <a:spcBef>
                <a:spcPct val="30000"/>
              </a:spcBef>
              <a:defRPr sz="1100">
                <a:solidFill>
                  <a:schemeClr val="tx1"/>
                </a:solidFill>
                <a:latin typeface="Arial" pitchFamily="34" charset="0"/>
                <a:cs typeface="Arial" pitchFamily="34" charset="0"/>
              </a:defRPr>
            </a:lvl3pPr>
            <a:lvl4pPr marL="1644978" indent="-233883" defTabSz="965158" eaLnBrk="0" hangingPunct="0">
              <a:spcBef>
                <a:spcPct val="30000"/>
              </a:spcBef>
              <a:defRPr sz="1100">
                <a:solidFill>
                  <a:schemeClr val="tx1"/>
                </a:solidFill>
                <a:latin typeface="Arial" pitchFamily="34" charset="0"/>
                <a:cs typeface="Arial" pitchFamily="34" charset="0"/>
              </a:defRPr>
            </a:lvl4pPr>
            <a:lvl5pPr marL="2115862" indent="-233883" defTabSz="965158" eaLnBrk="0" hangingPunct="0">
              <a:spcBef>
                <a:spcPct val="30000"/>
              </a:spcBef>
              <a:defRPr sz="1100">
                <a:solidFill>
                  <a:schemeClr val="tx1"/>
                </a:solidFill>
                <a:latin typeface="Arial" pitchFamily="34" charset="0"/>
                <a:cs typeface="Arial" pitchFamily="34" charset="0"/>
              </a:defRPr>
            </a:lvl5pPr>
            <a:lvl6pPr marL="2564917" indent="-233883" defTabSz="965158" eaLnBrk="0" fontAlgn="base" hangingPunct="0">
              <a:spcBef>
                <a:spcPct val="30000"/>
              </a:spcBef>
              <a:spcAft>
                <a:spcPct val="0"/>
              </a:spcAft>
              <a:defRPr sz="1100">
                <a:solidFill>
                  <a:schemeClr val="tx1"/>
                </a:solidFill>
                <a:latin typeface="Arial" pitchFamily="34" charset="0"/>
                <a:cs typeface="Arial" pitchFamily="34" charset="0"/>
              </a:defRPr>
            </a:lvl6pPr>
            <a:lvl7pPr marL="3013973" indent="-233883" defTabSz="965158" eaLnBrk="0" fontAlgn="base" hangingPunct="0">
              <a:spcBef>
                <a:spcPct val="30000"/>
              </a:spcBef>
              <a:spcAft>
                <a:spcPct val="0"/>
              </a:spcAft>
              <a:defRPr sz="1100">
                <a:solidFill>
                  <a:schemeClr val="tx1"/>
                </a:solidFill>
                <a:latin typeface="Arial" pitchFamily="34" charset="0"/>
                <a:cs typeface="Arial" pitchFamily="34" charset="0"/>
              </a:defRPr>
            </a:lvl7pPr>
            <a:lvl8pPr marL="3463028" indent="-233883" defTabSz="965158" eaLnBrk="0" fontAlgn="base" hangingPunct="0">
              <a:spcBef>
                <a:spcPct val="30000"/>
              </a:spcBef>
              <a:spcAft>
                <a:spcPct val="0"/>
              </a:spcAft>
              <a:defRPr sz="1100">
                <a:solidFill>
                  <a:schemeClr val="tx1"/>
                </a:solidFill>
                <a:latin typeface="Arial" pitchFamily="34" charset="0"/>
                <a:cs typeface="Arial" pitchFamily="34" charset="0"/>
              </a:defRPr>
            </a:lvl8pPr>
            <a:lvl9pPr marL="3912084" indent="-233883" defTabSz="965158"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9406F11F-AE34-45FC-B5EE-68BC1A35100C}" type="slidenum">
              <a:rPr lang="en-US" altLang="en-US" sz="1300">
                <a:ea typeface="ＭＳ Ｐゴシック" pitchFamily="34" charset="-128"/>
              </a:rPr>
              <a:pPr eaLnBrk="1" hangingPunct="1">
                <a:spcBef>
                  <a:spcPct val="0"/>
                </a:spcBef>
              </a:pPr>
              <a:t>21</a:t>
            </a:fld>
            <a:endParaRPr lang="en-US" altLang="en-US" sz="1300" dirty="0">
              <a:ea typeface="ＭＳ Ｐゴシック" pitchFamily="34" charset="-128"/>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17240" lvl="1" indent="-237002"/>
            <a:endParaRPr lang="en-US" altLang="en-US" dirty="0" smtClean="0">
              <a:latin typeface="Arial" pitchFamily="34" charset="0"/>
              <a:cs typeface="Arial" pitchFamily="34" charset="0"/>
            </a:endParaRPr>
          </a:p>
        </p:txBody>
      </p:sp>
      <p:sp>
        <p:nvSpPr>
          <p:cNvPr id="88069" name="Footer Placeholder 2"/>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5" eaLnBrk="0" hangingPunct="0">
              <a:defRPr>
                <a:solidFill>
                  <a:schemeClr val="tx1"/>
                </a:solidFill>
                <a:latin typeface="Arial" pitchFamily="34" charset="0"/>
              </a:defRPr>
            </a:lvl1pPr>
            <a:lvl2pPr marL="729714" indent="-280660" defTabSz="949565" eaLnBrk="0" hangingPunct="0">
              <a:defRPr>
                <a:solidFill>
                  <a:schemeClr val="tx1"/>
                </a:solidFill>
                <a:latin typeface="Arial" pitchFamily="34" charset="0"/>
              </a:defRPr>
            </a:lvl2pPr>
            <a:lvl3pPr marL="1122638" indent="-224527" defTabSz="949565" eaLnBrk="0" hangingPunct="0">
              <a:defRPr>
                <a:solidFill>
                  <a:schemeClr val="tx1"/>
                </a:solidFill>
                <a:latin typeface="Arial" pitchFamily="34" charset="0"/>
              </a:defRPr>
            </a:lvl3pPr>
            <a:lvl4pPr marL="1571693" indent="-224527" defTabSz="949565" eaLnBrk="0" hangingPunct="0">
              <a:defRPr>
                <a:solidFill>
                  <a:schemeClr val="tx1"/>
                </a:solidFill>
                <a:latin typeface="Arial" pitchFamily="34" charset="0"/>
              </a:defRPr>
            </a:lvl4pPr>
            <a:lvl5pPr marL="2020749" indent="-224527" defTabSz="949565" eaLnBrk="0" hangingPunct="0">
              <a:defRPr>
                <a:solidFill>
                  <a:schemeClr val="tx1"/>
                </a:solidFill>
                <a:latin typeface="Arial" pitchFamily="34" charset="0"/>
              </a:defRPr>
            </a:lvl5pPr>
            <a:lvl6pPr marL="2469804" indent="-224527" defTabSz="949565" eaLnBrk="0" fontAlgn="base" hangingPunct="0">
              <a:spcBef>
                <a:spcPct val="0"/>
              </a:spcBef>
              <a:spcAft>
                <a:spcPct val="0"/>
              </a:spcAft>
              <a:defRPr>
                <a:solidFill>
                  <a:schemeClr val="tx1"/>
                </a:solidFill>
                <a:latin typeface="Arial" pitchFamily="34" charset="0"/>
              </a:defRPr>
            </a:lvl6pPr>
            <a:lvl7pPr marL="2918859" indent="-224527" defTabSz="949565" eaLnBrk="0" fontAlgn="base" hangingPunct="0">
              <a:spcBef>
                <a:spcPct val="0"/>
              </a:spcBef>
              <a:spcAft>
                <a:spcPct val="0"/>
              </a:spcAft>
              <a:defRPr>
                <a:solidFill>
                  <a:schemeClr val="tx1"/>
                </a:solidFill>
                <a:latin typeface="Arial" pitchFamily="34" charset="0"/>
              </a:defRPr>
            </a:lvl7pPr>
            <a:lvl8pPr marL="3367914" indent="-224527" defTabSz="949565" eaLnBrk="0" fontAlgn="base" hangingPunct="0">
              <a:spcBef>
                <a:spcPct val="0"/>
              </a:spcBef>
              <a:spcAft>
                <a:spcPct val="0"/>
              </a:spcAft>
              <a:defRPr>
                <a:solidFill>
                  <a:schemeClr val="tx1"/>
                </a:solidFill>
                <a:latin typeface="Arial" pitchFamily="34" charset="0"/>
              </a:defRPr>
            </a:lvl8pPr>
            <a:lvl9pPr marL="3816970" indent="-224527" defTabSz="949565" eaLnBrk="0" fontAlgn="base" hangingPunct="0">
              <a:spcBef>
                <a:spcPct val="0"/>
              </a:spcBef>
              <a:spcAft>
                <a:spcPct val="0"/>
              </a:spcAft>
              <a:defRPr>
                <a:solidFill>
                  <a:schemeClr val="tx1"/>
                </a:solidFill>
                <a:latin typeface="Arial" pitchFamily="34" charset="0"/>
              </a:defRPr>
            </a:lvl9pPr>
          </a:lstStyle>
          <a:p>
            <a:pPr eaLnBrk="1" hangingPunct="1"/>
            <a:r>
              <a:rPr lang="en-US" altLang="en-US" dirty="0" smtClean="0"/>
              <a:t>All materials (c) Copyright 2017 KP LAW, PC.  All rights reserved.</a:t>
            </a:r>
            <a:endParaRPr lang="en-US" altLang="en-US" dirty="0"/>
          </a:p>
        </p:txBody>
      </p:sp>
      <p:sp>
        <p:nvSpPr>
          <p:cNvPr id="8807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565" eaLnBrk="0" hangingPunct="0">
              <a:defRPr>
                <a:solidFill>
                  <a:schemeClr val="tx1"/>
                </a:solidFill>
                <a:latin typeface="Arial" pitchFamily="34" charset="0"/>
              </a:defRPr>
            </a:lvl1pPr>
            <a:lvl2pPr marL="729714" indent="-280660" defTabSz="949565" eaLnBrk="0" hangingPunct="0">
              <a:defRPr>
                <a:solidFill>
                  <a:schemeClr val="tx1"/>
                </a:solidFill>
                <a:latin typeface="Arial" pitchFamily="34" charset="0"/>
              </a:defRPr>
            </a:lvl2pPr>
            <a:lvl3pPr marL="1122638" indent="-224527" defTabSz="949565" eaLnBrk="0" hangingPunct="0">
              <a:defRPr>
                <a:solidFill>
                  <a:schemeClr val="tx1"/>
                </a:solidFill>
                <a:latin typeface="Arial" pitchFamily="34" charset="0"/>
              </a:defRPr>
            </a:lvl3pPr>
            <a:lvl4pPr marL="1571693" indent="-224527" defTabSz="949565" eaLnBrk="0" hangingPunct="0">
              <a:defRPr>
                <a:solidFill>
                  <a:schemeClr val="tx1"/>
                </a:solidFill>
                <a:latin typeface="Arial" pitchFamily="34" charset="0"/>
              </a:defRPr>
            </a:lvl4pPr>
            <a:lvl5pPr marL="2020749" indent="-224527" defTabSz="949565" eaLnBrk="0" hangingPunct="0">
              <a:defRPr>
                <a:solidFill>
                  <a:schemeClr val="tx1"/>
                </a:solidFill>
                <a:latin typeface="Arial" pitchFamily="34" charset="0"/>
              </a:defRPr>
            </a:lvl5pPr>
            <a:lvl6pPr marL="2469804" indent="-224527" defTabSz="949565" eaLnBrk="0" fontAlgn="base" hangingPunct="0">
              <a:spcBef>
                <a:spcPct val="0"/>
              </a:spcBef>
              <a:spcAft>
                <a:spcPct val="0"/>
              </a:spcAft>
              <a:defRPr>
                <a:solidFill>
                  <a:schemeClr val="tx1"/>
                </a:solidFill>
                <a:latin typeface="Arial" pitchFamily="34" charset="0"/>
              </a:defRPr>
            </a:lvl6pPr>
            <a:lvl7pPr marL="2918859" indent="-224527" defTabSz="949565" eaLnBrk="0" fontAlgn="base" hangingPunct="0">
              <a:spcBef>
                <a:spcPct val="0"/>
              </a:spcBef>
              <a:spcAft>
                <a:spcPct val="0"/>
              </a:spcAft>
              <a:defRPr>
                <a:solidFill>
                  <a:schemeClr val="tx1"/>
                </a:solidFill>
                <a:latin typeface="Arial" pitchFamily="34" charset="0"/>
              </a:defRPr>
            </a:lvl7pPr>
            <a:lvl8pPr marL="3367914" indent="-224527" defTabSz="949565" eaLnBrk="0" fontAlgn="base" hangingPunct="0">
              <a:spcBef>
                <a:spcPct val="0"/>
              </a:spcBef>
              <a:spcAft>
                <a:spcPct val="0"/>
              </a:spcAft>
              <a:defRPr>
                <a:solidFill>
                  <a:schemeClr val="tx1"/>
                </a:solidFill>
                <a:latin typeface="Arial" pitchFamily="34" charset="0"/>
              </a:defRPr>
            </a:lvl8pPr>
            <a:lvl9pPr marL="3816970" indent="-224527" defTabSz="949565" eaLnBrk="0" fontAlgn="base" hangingPunct="0">
              <a:spcBef>
                <a:spcPct val="0"/>
              </a:spcBef>
              <a:spcAft>
                <a:spcPct val="0"/>
              </a:spcAft>
              <a:defRPr>
                <a:solidFill>
                  <a:schemeClr val="tx1"/>
                </a:solidFill>
                <a:latin typeface="Arial" pitchFamily="34" charset="0"/>
              </a:defRPr>
            </a:lvl9pPr>
          </a:lstStyle>
          <a:p>
            <a:pPr eaLnBrk="1" hangingPunct="1"/>
            <a:endParaRPr lang="en-US" altLang="en-US" dirty="0" smtClean="0"/>
          </a:p>
        </p:txBody>
      </p:sp>
    </p:spTree>
    <p:extLst>
      <p:ext uri="{BB962C8B-B14F-4D97-AF65-F5344CB8AC3E}">
        <p14:creationId xmlns:p14="http://schemas.microsoft.com/office/powerpoint/2010/main" val="974304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txBox="1">
            <a:spLocks noGrp="1" noChangeArrowheads="1"/>
          </p:cNvSpPr>
          <p:nvPr/>
        </p:nvSpPr>
        <p:spPr bwMode="auto">
          <a:xfrm>
            <a:off x="4058973" y="8977838"/>
            <a:ext cx="3105659" cy="471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28" tIns="47965" rIns="95928" bIns="47965" anchor="b"/>
          <a:lstStyle>
            <a:lvl1pPr defTabSz="923925" eaLnBrk="0" hangingPunct="0">
              <a:spcBef>
                <a:spcPct val="30000"/>
              </a:spcBef>
              <a:defRPr sz="1200">
                <a:solidFill>
                  <a:schemeClr val="tx1"/>
                </a:solidFill>
                <a:latin typeface="Arial" charset="0"/>
                <a:cs typeface="Arial" charset="0"/>
              </a:defRPr>
            </a:lvl1pPr>
            <a:lvl2pPr marL="742950" indent="-285750" defTabSz="923925" eaLnBrk="0" hangingPunct="0">
              <a:spcBef>
                <a:spcPct val="30000"/>
              </a:spcBef>
              <a:defRPr sz="1200">
                <a:solidFill>
                  <a:schemeClr val="tx1"/>
                </a:solidFill>
                <a:latin typeface="Arial" charset="0"/>
                <a:cs typeface="Arial" charset="0"/>
              </a:defRPr>
            </a:lvl2pPr>
            <a:lvl3pPr marL="1143000" indent="-228600" defTabSz="923925" eaLnBrk="0" hangingPunct="0">
              <a:spcBef>
                <a:spcPct val="30000"/>
              </a:spcBef>
              <a:defRPr sz="1200">
                <a:solidFill>
                  <a:schemeClr val="tx1"/>
                </a:solidFill>
                <a:latin typeface="Arial" charset="0"/>
                <a:cs typeface="Arial" charset="0"/>
              </a:defRPr>
            </a:lvl3pPr>
            <a:lvl4pPr marL="1600200" indent="-228600" defTabSz="923925" eaLnBrk="0" hangingPunct="0">
              <a:spcBef>
                <a:spcPct val="30000"/>
              </a:spcBef>
              <a:defRPr sz="1200">
                <a:solidFill>
                  <a:schemeClr val="tx1"/>
                </a:solidFill>
                <a:latin typeface="Arial" charset="0"/>
                <a:cs typeface="Arial" charset="0"/>
              </a:defRPr>
            </a:lvl4pPr>
            <a:lvl5pPr marL="2057400" indent="-228600" defTabSz="923925" eaLnBrk="0" hangingPunct="0">
              <a:spcBef>
                <a:spcPct val="30000"/>
              </a:spcBef>
              <a:defRPr sz="1200">
                <a:solidFill>
                  <a:schemeClr val="tx1"/>
                </a:solidFill>
                <a:latin typeface="Arial" charset="0"/>
                <a:cs typeface="Arial" charset="0"/>
              </a:defRPr>
            </a:lvl5pPr>
            <a:lvl6pPr marL="2514600" indent="-228600" defTabSz="923925" eaLnBrk="0" fontAlgn="base" hangingPunct="0">
              <a:spcBef>
                <a:spcPct val="30000"/>
              </a:spcBef>
              <a:spcAft>
                <a:spcPct val="0"/>
              </a:spcAft>
              <a:defRPr sz="1200">
                <a:solidFill>
                  <a:schemeClr val="tx1"/>
                </a:solidFill>
                <a:latin typeface="Arial" charset="0"/>
                <a:cs typeface="Arial" charset="0"/>
              </a:defRPr>
            </a:lvl6pPr>
            <a:lvl7pPr marL="2971800" indent="-228600" defTabSz="923925" eaLnBrk="0" fontAlgn="base" hangingPunct="0">
              <a:spcBef>
                <a:spcPct val="30000"/>
              </a:spcBef>
              <a:spcAft>
                <a:spcPct val="0"/>
              </a:spcAft>
              <a:defRPr sz="1200">
                <a:solidFill>
                  <a:schemeClr val="tx1"/>
                </a:solidFill>
                <a:latin typeface="Arial" charset="0"/>
                <a:cs typeface="Arial" charset="0"/>
              </a:defRPr>
            </a:lvl7pPr>
            <a:lvl8pPr marL="3429000" indent="-228600" defTabSz="923925" eaLnBrk="0" fontAlgn="base" hangingPunct="0">
              <a:spcBef>
                <a:spcPct val="30000"/>
              </a:spcBef>
              <a:spcAft>
                <a:spcPct val="0"/>
              </a:spcAft>
              <a:defRPr sz="1200">
                <a:solidFill>
                  <a:schemeClr val="tx1"/>
                </a:solidFill>
                <a:latin typeface="Arial" charset="0"/>
                <a:cs typeface="Arial" charset="0"/>
              </a:defRPr>
            </a:lvl8pPr>
            <a:lvl9pPr marL="3886200" indent="-228600" defTabSz="923925"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AD899AB6-205D-4D5C-8B8F-C3BCAFB40AEA}" type="slidenum">
              <a:rPr lang="en-US" altLang="en-US">
                <a:ea typeface="MS PGothic" pitchFamily="34" charset="-128"/>
              </a:rPr>
              <a:pPr algn="r" eaLnBrk="1" hangingPunct="1">
                <a:spcBef>
                  <a:spcPct val="0"/>
                </a:spcBef>
              </a:pPr>
              <a:t>22</a:t>
            </a:fld>
            <a:endParaRPr lang="en-US" altLang="en-US" dirty="0">
              <a:ea typeface="MS PGothic" pitchFamily="34" charset="-128"/>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10941" lvl="1" indent="-235423"/>
            <a:endParaRPr lang="en-US" altLang="en-US" dirty="0" smtClean="0"/>
          </a:p>
        </p:txBody>
      </p:sp>
      <p:sp>
        <p:nvSpPr>
          <p:cNvPr id="2" name="Footer Placeholder 1"/>
          <p:cNvSpPr>
            <a:spLocks noGrp="1"/>
          </p:cNvSpPr>
          <p:nvPr>
            <p:ph type="ftr" sz="quarter" idx="10"/>
          </p:nvPr>
        </p:nvSpPr>
        <p:spPr/>
        <p:txBody>
          <a:bodyPr/>
          <a:lstStyle/>
          <a:p>
            <a:r>
              <a:rPr lang="en-US" dirty="0" smtClean="0"/>
              <a:t>All materials (c) Copyright 2017 KP LAW, PC.  All rights reserved.</a:t>
            </a:r>
            <a:endParaRPr lang="en-US" dirty="0"/>
          </a:p>
        </p:txBody>
      </p:sp>
    </p:spTree>
    <p:extLst>
      <p:ext uri="{BB962C8B-B14F-4D97-AF65-F5344CB8AC3E}">
        <p14:creationId xmlns:p14="http://schemas.microsoft.com/office/powerpoint/2010/main" val="1607153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4DAFAC0-6B24-4397-874D-6DBCC4C57A20}" type="slidenum">
              <a:rPr lang="en-US" altLang="en-US" sz="1300">
                <a:ea typeface="MS PGothic" panose="020B0600070205080204" pitchFamily="34" charset="-128"/>
              </a:rPr>
              <a:pPr>
                <a:spcBef>
                  <a:spcPct val="0"/>
                </a:spcBef>
              </a:pPr>
              <a:t>23</a:t>
            </a:fld>
            <a:endParaRPr lang="en-US" altLang="en-US" sz="1300" dirty="0">
              <a:ea typeface="MS PGothic" panose="020B0600070205080204" pitchFamily="34" charset="-128"/>
            </a:endParaRPr>
          </a:p>
        </p:txBody>
      </p:sp>
    </p:spTree>
    <p:extLst>
      <p:ext uri="{BB962C8B-B14F-4D97-AF65-F5344CB8AC3E}">
        <p14:creationId xmlns:p14="http://schemas.microsoft.com/office/powerpoint/2010/main" val="3022545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8392">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88392">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88392">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88392">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88392">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8839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8839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8839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88392"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C0EDC24-C8A3-465C-A5D4-5786BDB7D9FF}" type="slidenum">
              <a:rPr lang="en-US" altLang="en-US" sz="1300">
                <a:ea typeface="MS PGothic" panose="020B0600070205080204" pitchFamily="34" charset="-128"/>
              </a:rPr>
              <a:pPr>
                <a:spcBef>
                  <a:spcPct val="0"/>
                </a:spcBef>
              </a:pPr>
              <a:t>24</a:t>
            </a:fld>
            <a:endParaRPr lang="en-US" altLang="en-US" sz="1300" dirty="0">
              <a:ea typeface="MS PGothic" panose="020B0600070205080204"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9414" indent="-239414"/>
            <a:endParaRPr lang="en-US" altLang="en-US" dirty="0"/>
          </a:p>
        </p:txBody>
      </p:sp>
    </p:spTree>
    <p:extLst>
      <p:ext uri="{BB962C8B-B14F-4D97-AF65-F5344CB8AC3E}">
        <p14:creationId xmlns:p14="http://schemas.microsoft.com/office/powerpoint/2010/main" val="41952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371600" y="1143000"/>
            <a:ext cx="4114800" cy="3086100"/>
          </a:xfrm>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9CDCA45-B7F6-41E9-AA3E-0D9CF2A4D2FB}" type="slidenum">
              <a:rPr lang="en-US" altLang="en-US" sz="1300">
                <a:solidFill>
                  <a:srgbClr val="000000"/>
                </a:solidFill>
                <a:ea typeface="MS PGothic" panose="020B0600070205080204" pitchFamily="34" charset="-128"/>
              </a:rPr>
              <a:pPr>
                <a:spcBef>
                  <a:spcPct val="0"/>
                </a:spcBef>
              </a:pPr>
              <a:t>2</a:t>
            </a:fld>
            <a:endParaRPr lang="en-US" altLang="en-US" sz="1300"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40996966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95D45F9-959A-4281-8D4E-13E454C884F7}" type="slidenum">
              <a:rPr lang="en-US" altLang="en-US" sz="1300">
                <a:ea typeface="MS PGothic" panose="020B0600070205080204" pitchFamily="34" charset="-128"/>
              </a:rPr>
              <a:pPr>
                <a:spcBef>
                  <a:spcPct val="0"/>
                </a:spcBef>
              </a:pPr>
              <a:t>25</a:t>
            </a:fld>
            <a:endParaRPr lang="en-US" altLang="en-US" sz="1300" dirty="0">
              <a:ea typeface="MS PGothic" panose="020B0600070205080204" pitchFamily="34" charset="-128"/>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1032"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275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02" tIns="49753" rIns="99502" bIns="4975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9A8833F-5CC8-46CB-A53C-6ECB047C7371}" type="slidenum">
              <a:rPr lang="en-US" altLang="en-US">
                <a:ea typeface="MS PGothic" panose="020B0600070205080204" pitchFamily="34" charset="-128"/>
              </a:rPr>
              <a:pPr algn="r" eaLnBrk="1" hangingPunct="1">
                <a:spcBef>
                  <a:spcPct val="0"/>
                </a:spcBef>
              </a:pPr>
              <a:t>26</a:t>
            </a:fld>
            <a:endParaRPr lang="en-US" altLang="en-US" dirty="0">
              <a:ea typeface="MS PGothic" panose="020B0600070205080204" pitchFamily="34"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1032" indent="-241032">
              <a:buFontTx/>
              <a:buAutoNum type="arabicPeriod"/>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798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0FB0EA3-CAEA-450E-B360-3BFF43F44A40}" type="slidenum">
              <a:rPr lang="en-US" altLang="en-US" sz="1300">
                <a:ea typeface="MS PGothic" panose="020B0600070205080204" pitchFamily="34" charset="-128"/>
              </a:rPr>
              <a:pPr>
                <a:spcBef>
                  <a:spcPct val="0"/>
                </a:spcBef>
              </a:pPr>
              <a:t>27</a:t>
            </a:fld>
            <a:endParaRPr lang="en-US" altLang="en-US" sz="1300" dirty="0">
              <a:ea typeface="MS PGothic" panose="020B0600070205080204" pitchFamily="34"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100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02" tIns="49753" rIns="99502" bIns="4975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B84754F-07D4-4845-9DCA-32CBD586E199}" type="slidenum">
              <a:rPr lang="en-US" altLang="en-US">
                <a:ea typeface="MS PGothic" panose="020B0600070205080204" pitchFamily="34" charset="-128"/>
              </a:rPr>
              <a:pPr algn="r" eaLnBrk="1" hangingPunct="1">
                <a:spcBef>
                  <a:spcPct val="0"/>
                </a:spcBef>
              </a:pPr>
              <a:t>28</a:t>
            </a:fld>
            <a:endParaRPr lang="en-US" altLang="en-US" dirty="0">
              <a:ea typeface="MS PGothic" panose="020B0600070205080204" pitchFamily="34"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6191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02" tIns="49753" rIns="99502" bIns="4975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6B84754F-07D4-4845-9DCA-32CBD586E199}" type="slidenum">
              <a:rPr lang="en-US" altLang="en-US">
                <a:ea typeface="MS PGothic" panose="020B0600070205080204" pitchFamily="34" charset="-128"/>
              </a:rPr>
              <a:pPr algn="r" eaLnBrk="1" hangingPunct="1">
                <a:spcBef>
                  <a:spcPct val="0"/>
                </a:spcBef>
              </a:pPr>
              <a:t>29</a:t>
            </a:fld>
            <a:endParaRPr lang="en-US" altLang="en-US" dirty="0">
              <a:ea typeface="MS PGothic" panose="020B0600070205080204" pitchFamily="34"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2209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303">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80303">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80303">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80303">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80303">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8030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8030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8030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8030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5D440CE-4E07-473A-A991-23E4E32DDCBD}" type="slidenum">
              <a:rPr lang="en-US" altLang="en-US" sz="1300">
                <a:ea typeface="MS PGothic" panose="020B0600070205080204" pitchFamily="34" charset="-128"/>
              </a:rPr>
              <a:pPr>
                <a:spcBef>
                  <a:spcPct val="0"/>
                </a:spcBef>
              </a:pPr>
              <a:t>30</a:t>
            </a:fld>
            <a:endParaRPr lang="en-US" altLang="en-US" sz="1300" dirty="0">
              <a:ea typeface="MS PGothic" panose="020B0600070205080204" pitchFamily="34" charset="-128"/>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9414" indent="-239414"/>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644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3245">
              <a:spcBef>
                <a:spcPct val="30000"/>
              </a:spcBef>
              <a:defRPr sz="1200">
                <a:solidFill>
                  <a:schemeClr val="tx1"/>
                </a:solidFill>
                <a:latin typeface="Arial" panose="020B0604020202020204" pitchFamily="34" charset="0"/>
                <a:cs typeface="Arial" panose="020B0604020202020204" pitchFamily="34" charset="0"/>
              </a:defRPr>
            </a:lvl1pPr>
            <a:lvl2pPr marL="757066" indent="-291179" defTabSz="993245">
              <a:spcBef>
                <a:spcPct val="30000"/>
              </a:spcBef>
              <a:defRPr sz="1200">
                <a:solidFill>
                  <a:schemeClr val="tx1"/>
                </a:solidFill>
                <a:latin typeface="Arial" panose="020B0604020202020204" pitchFamily="34" charset="0"/>
                <a:cs typeface="Arial" panose="020B0604020202020204" pitchFamily="34" charset="0"/>
              </a:defRPr>
            </a:lvl2pPr>
            <a:lvl3pPr marL="1164717" indent="-232943" defTabSz="993245">
              <a:spcBef>
                <a:spcPct val="30000"/>
              </a:spcBef>
              <a:defRPr sz="1200">
                <a:solidFill>
                  <a:schemeClr val="tx1"/>
                </a:solidFill>
                <a:latin typeface="Arial" panose="020B0604020202020204" pitchFamily="34" charset="0"/>
                <a:cs typeface="Arial" panose="020B0604020202020204" pitchFamily="34" charset="0"/>
              </a:defRPr>
            </a:lvl3pPr>
            <a:lvl4pPr marL="1630604" indent="-232943" defTabSz="993245">
              <a:spcBef>
                <a:spcPct val="30000"/>
              </a:spcBef>
              <a:defRPr sz="1200">
                <a:solidFill>
                  <a:schemeClr val="tx1"/>
                </a:solidFill>
                <a:latin typeface="Arial" panose="020B0604020202020204" pitchFamily="34" charset="0"/>
                <a:cs typeface="Arial" panose="020B0604020202020204" pitchFamily="34" charset="0"/>
              </a:defRPr>
            </a:lvl4pPr>
            <a:lvl5pPr marL="2096491" indent="-232943" defTabSz="993245">
              <a:spcBef>
                <a:spcPct val="30000"/>
              </a:spcBef>
              <a:defRPr sz="1200">
                <a:solidFill>
                  <a:schemeClr val="tx1"/>
                </a:solidFill>
                <a:latin typeface="Arial" panose="020B0604020202020204" pitchFamily="34" charset="0"/>
                <a:cs typeface="Arial" panose="020B0604020202020204" pitchFamily="34" charset="0"/>
              </a:defRPr>
            </a:lvl5pPr>
            <a:lvl6pPr marL="2562377"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028264"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94151"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960038" indent="-232943" defTabSz="99324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09546D-5CCB-48D1-85A9-78D1A1364A48}" type="slidenum">
              <a:rPr lang="en-US" altLang="en-US" sz="1300"/>
              <a:pPr>
                <a:spcBef>
                  <a:spcPct val="0"/>
                </a:spcBef>
              </a:pPr>
              <a:t>31</a:t>
            </a:fld>
            <a:endParaRPr lang="en-US" altLang="en-US" sz="1300" dirty="0"/>
          </a:p>
        </p:txBody>
      </p:sp>
    </p:spTree>
    <p:extLst>
      <p:ext uri="{BB962C8B-B14F-4D97-AF65-F5344CB8AC3E}">
        <p14:creationId xmlns:p14="http://schemas.microsoft.com/office/powerpoint/2010/main" val="9648321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586" tIns="49293" rIns="98586" bIns="4929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4BFEB0FD-9F43-4AD1-920B-C58F0FE71576}" type="slidenum">
              <a:rPr lang="en-US" altLang="en-US">
                <a:ea typeface="MS PGothic" panose="020B0600070205080204" pitchFamily="34" charset="-128"/>
              </a:rPr>
              <a:pPr algn="r" eaLnBrk="1" hangingPunct="1">
                <a:spcBef>
                  <a:spcPct val="0"/>
                </a:spcBef>
              </a:pPr>
              <a:t>32</a:t>
            </a:fld>
            <a:endParaRPr lang="en-US" altLang="en-US" dirty="0">
              <a:ea typeface="MS PGothic" panose="020B0600070205080204" pitchFamily="34"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9414" indent="-239414"/>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514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cs typeface="Arial" panose="020B0604020202020204" pitchFamily="34"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7026">
              <a:spcBef>
                <a:spcPct val="30000"/>
              </a:spcBef>
              <a:defRPr sz="1300">
                <a:solidFill>
                  <a:schemeClr val="tx1"/>
                </a:solidFill>
                <a:latin typeface="Arial" panose="020B0604020202020204" pitchFamily="34" charset="0"/>
                <a:cs typeface="Arial" panose="020B0604020202020204" pitchFamily="34" charset="0"/>
              </a:defRPr>
            </a:lvl1pPr>
            <a:lvl2pPr marL="810545" indent="-308779" defTabSz="1027026">
              <a:spcBef>
                <a:spcPct val="30000"/>
              </a:spcBef>
              <a:defRPr sz="1300">
                <a:solidFill>
                  <a:schemeClr val="tx1"/>
                </a:solidFill>
                <a:latin typeface="Arial" panose="020B0604020202020204" pitchFamily="34" charset="0"/>
                <a:cs typeface="Arial" panose="020B0604020202020204" pitchFamily="34" charset="0"/>
              </a:defRPr>
            </a:lvl2pPr>
            <a:lvl3pPr marL="1248541" indent="-246688" defTabSz="1027026">
              <a:spcBef>
                <a:spcPct val="30000"/>
              </a:spcBef>
              <a:defRPr sz="1300">
                <a:solidFill>
                  <a:schemeClr val="tx1"/>
                </a:solidFill>
                <a:latin typeface="Arial" panose="020B0604020202020204" pitchFamily="34" charset="0"/>
                <a:cs typeface="Arial" panose="020B0604020202020204" pitchFamily="34" charset="0"/>
              </a:defRPr>
            </a:lvl3pPr>
            <a:lvl4pPr marL="1750307" indent="-246688" defTabSz="1027026">
              <a:spcBef>
                <a:spcPct val="30000"/>
              </a:spcBef>
              <a:defRPr sz="1300">
                <a:solidFill>
                  <a:schemeClr val="tx1"/>
                </a:solidFill>
                <a:latin typeface="Arial" panose="020B0604020202020204" pitchFamily="34" charset="0"/>
                <a:cs typeface="Arial" panose="020B0604020202020204" pitchFamily="34" charset="0"/>
              </a:defRPr>
            </a:lvl4pPr>
            <a:lvl5pPr marL="2252072" indent="-246688" defTabSz="1027026">
              <a:spcBef>
                <a:spcPct val="30000"/>
              </a:spcBef>
              <a:defRPr sz="1300">
                <a:solidFill>
                  <a:schemeClr val="tx1"/>
                </a:solidFill>
                <a:latin typeface="Arial" panose="020B0604020202020204" pitchFamily="34" charset="0"/>
                <a:cs typeface="Arial" panose="020B0604020202020204" pitchFamily="34" charset="0"/>
              </a:defRPr>
            </a:lvl5pPr>
            <a:lvl6pPr marL="2735378" indent="-246688" defTabSz="1027026"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6pPr>
            <a:lvl7pPr marL="3218685" indent="-246688" defTabSz="1027026"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7pPr>
            <a:lvl8pPr marL="3701991" indent="-246688" defTabSz="1027026"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8pPr>
            <a:lvl9pPr marL="4185297" indent="-246688" defTabSz="1027026" eaLnBrk="0" fontAlgn="base" hangingPunct="0">
              <a:spcBef>
                <a:spcPct val="30000"/>
              </a:spcBef>
              <a:spcAft>
                <a:spcPct val="0"/>
              </a:spcAft>
              <a:defRPr sz="1300">
                <a:solidFill>
                  <a:schemeClr val="tx1"/>
                </a:solidFill>
                <a:latin typeface="Arial" panose="020B0604020202020204" pitchFamily="34" charset="0"/>
                <a:cs typeface="Arial" panose="020B0604020202020204" pitchFamily="34" charset="0"/>
              </a:defRPr>
            </a:lvl9pPr>
          </a:lstStyle>
          <a:p>
            <a:pPr>
              <a:spcBef>
                <a:spcPct val="0"/>
              </a:spcBef>
            </a:pPr>
            <a:fld id="{8FB28E32-0A93-4FFC-9F74-E803ADCD1A6A}" type="slidenum">
              <a:rPr lang="en-US" altLang="en-US" sz="1400">
                <a:ea typeface="MS PGothic" panose="020B0600070205080204" pitchFamily="34" charset="-128"/>
              </a:rPr>
              <a:pPr>
                <a:spcBef>
                  <a:spcPct val="0"/>
                </a:spcBef>
              </a:pPr>
              <a:t>37</a:t>
            </a:fld>
            <a:endParaRPr lang="en-US" altLang="en-US" sz="1400" dirty="0">
              <a:ea typeface="MS PGothic" panose="020B0600070205080204" pitchFamily="34" charset="-128"/>
            </a:endParaRPr>
          </a:p>
        </p:txBody>
      </p:sp>
      <p:sp>
        <p:nvSpPr>
          <p:cNvPr id="2" name="Footer Placeholder 1"/>
          <p:cNvSpPr>
            <a:spLocks noGrp="1"/>
          </p:cNvSpPr>
          <p:nvPr>
            <p:ph type="ftr" sz="quarter" idx="10"/>
          </p:nvPr>
        </p:nvSpPr>
        <p:spPr/>
        <p:txBody>
          <a:bodyPr/>
          <a:lstStyle/>
          <a:p>
            <a:r>
              <a:rPr lang="en-US" dirty="0" smtClean="0"/>
              <a:t>Copyright © 2017 KP Law, P.C. - All Rights Reserved.</a:t>
            </a:r>
            <a:endParaRPr lang="en-US" dirty="0"/>
          </a:p>
        </p:txBody>
      </p:sp>
    </p:spTree>
    <p:extLst>
      <p:ext uri="{BB962C8B-B14F-4D97-AF65-F5344CB8AC3E}">
        <p14:creationId xmlns:p14="http://schemas.microsoft.com/office/powerpoint/2010/main" val="170695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827" eaLnBrk="0" hangingPunct="0">
              <a:spcBef>
                <a:spcPct val="30000"/>
              </a:spcBef>
              <a:defRPr sz="1200">
                <a:solidFill>
                  <a:schemeClr val="tx1"/>
                </a:solidFill>
                <a:latin typeface="Arial" charset="0"/>
                <a:cs typeface="Arial" charset="0"/>
              </a:defRPr>
            </a:lvl1pPr>
            <a:lvl2pPr marL="762973" indent="-293451" defTabSz="948827" eaLnBrk="0" hangingPunct="0">
              <a:spcBef>
                <a:spcPct val="30000"/>
              </a:spcBef>
              <a:defRPr sz="1200">
                <a:solidFill>
                  <a:schemeClr val="tx1"/>
                </a:solidFill>
                <a:latin typeface="Arial" charset="0"/>
                <a:cs typeface="Arial" charset="0"/>
              </a:defRPr>
            </a:lvl2pPr>
            <a:lvl3pPr marL="1173804" indent="-234761" defTabSz="948827" eaLnBrk="0" hangingPunct="0">
              <a:spcBef>
                <a:spcPct val="30000"/>
              </a:spcBef>
              <a:defRPr sz="1200">
                <a:solidFill>
                  <a:schemeClr val="tx1"/>
                </a:solidFill>
                <a:latin typeface="Arial" charset="0"/>
                <a:cs typeface="Arial" charset="0"/>
              </a:defRPr>
            </a:lvl3pPr>
            <a:lvl4pPr marL="1643328" indent="-234761" defTabSz="948827" eaLnBrk="0" hangingPunct="0">
              <a:spcBef>
                <a:spcPct val="30000"/>
              </a:spcBef>
              <a:defRPr sz="1200">
                <a:solidFill>
                  <a:schemeClr val="tx1"/>
                </a:solidFill>
                <a:latin typeface="Arial" charset="0"/>
                <a:cs typeface="Arial" charset="0"/>
              </a:defRPr>
            </a:lvl4pPr>
            <a:lvl5pPr marL="2112850" indent="-234761" defTabSz="948827" eaLnBrk="0" hangingPunct="0">
              <a:spcBef>
                <a:spcPct val="30000"/>
              </a:spcBef>
              <a:defRPr sz="1200">
                <a:solidFill>
                  <a:schemeClr val="tx1"/>
                </a:solidFill>
                <a:latin typeface="Arial" charset="0"/>
                <a:cs typeface="Arial" charset="0"/>
              </a:defRPr>
            </a:lvl5pPr>
            <a:lvl6pPr marL="2582372" indent="-234761" defTabSz="948827" eaLnBrk="0" fontAlgn="base" hangingPunct="0">
              <a:spcBef>
                <a:spcPct val="30000"/>
              </a:spcBef>
              <a:spcAft>
                <a:spcPct val="0"/>
              </a:spcAft>
              <a:defRPr sz="1200">
                <a:solidFill>
                  <a:schemeClr val="tx1"/>
                </a:solidFill>
                <a:latin typeface="Arial" charset="0"/>
                <a:cs typeface="Arial" charset="0"/>
              </a:defRPr>
            </a:lvl6pPr>
            <a:lvl7pPr marL="3051894" indent="-234761" defTabSz="948827" eaLnBrk="0" fontAlgn="base" hangingPunct="0">
              <a:spcBef>
                <a:spcPct val="30000"/>
              </a:spcBef>
              <a:spcAft>
                <a:spcPct val="0"/>
              </a:spcAft>
              <a:defRPr sz="1200">
                <a:solidFill>
                  <a:schemeClr val="tx1"/>
                </a:solidFill>
                <a:latin typeface="Arial" charset="0"/>
                <a:cs typeface="Arial" charset="0"/>
              </a:defRPr>
            </a:lvl7pPr>
            <a:lvl8pPr marL="3521416" indent="-234761" defTabSz="948827" eaLnBrk="0" fontAlgn="base" hangingPunct="0">
              <a:spcBef>
                <a:spcPct val="30000"/>
              </a:spcBef>
              <a:spcAft>
                <a:spcPct val="0"/>
              </a:spcAft>
              <a:defRPr sz="1200">
                <a:solidFill>
                  <a:schemeClr val="tx1"/>
                </a:solidFill>
                <a:latin typeface="Arial" charset="0"/>
                <a:cs typeface="Arial" charset="0"/>
              </a:defRPr>
            </a:lvl8pPr>
            <a:lvl9pPr marL="3990937" indent="-234761" defTabSz="94882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E82D836-3E6F-410F-BFD5-D5DF6F728C9F}" type="slidenum">
              <a:rPr lang="en-US" altLang="en-US" smtClean="0"/>
              <a:pPr eaLnBrk="1" hangingPunct="1">
                <a:spcBef>
                  <a:spcPct val="0"/>
                </a:spcBef>
              </a:pPr>
              <a:t>4</a:t>
            </a:fld>
            <a:endParaRPr lang="en-US" altLang="en-US"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4761" indent="-234761"/>
            <a:endParaRPr lang="en-US" altLang="en-US" dirty="0" smtClean="0"/>
          </a:p>
        </p:txBody>
      </p:sp>
      <p:sp>
        <p:nvSpPr>
          <p:cNvPr id="52229" name="Footer Placeholder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827" eaLnBrk="0" hangingPunct="0">
              <a:spcBef>
                <a:spcPct val="30000"/>
              </a:spcBef>
              <a:defRPr sz="1200">
                <a:solidFill>
                  <a:schemeClr val="tx1"/>
                </a:solidFill>
                <a:latin typeface="Arial" charset="0"/>
                <a:cs typeface="Arial" charset="0"/>
              </a:defRPr>
            </a:lvl1pPr>
            <a:lvl2pPr marL="762973" indent="-293451" defTabSz="948827" eaLnBrk="0" hangingPunct="0">
              <a:spcBef>
                <a:spcPct val="30000"/>
              </a:spcBef>
              <a:defRPr sz="1200">
                <a:solidFill>
                  <a:schemeClr val="tx1"/>
                </a:solidFill>
                <a:latin typeface="Arial" charset="0"/>
                <a:cs typeface="Arial" charset="0"/>
              </a:defRPr>
            </a:lvl2pPr>
            <a:lvl3pPr marL="1173804" indent="-234761" defTabSz="948827" eaLnBrk="0" hangingPunct="0">
              <a:spcBef>
                <a:spcPct val="30000"/>
              </a:spcBef>
              <a:defRPr sz="1200">
                <a:solidFill>
                  <a:schemeClr val="tx1"/>
                </a:solidFill>
                <a:latin typeface="Arial" charset="0"/>
                <a:cs typeface="Arial" charset="0"/>
              </a:defRPr>
            </a:lvl3pPr>
            <a:lvl4pPr marL="1643328" indent="-234761" defTabSz="948827" eaLnBrk="0" hangingPunct="0">
              <a:spcBef>
                <a:spcPct val="30000"/>
              </a:spcBef>
              <a:defRPr sz="1200">
                <a:solidFill>
                  <a:schemeClr val="tx1"/>
                </a:solidFill>
                <a:latin typeface="Arial" charset="0"/>
                <a:cs typeface="Arial" charset="0"/>
              </a:defRPr>
            </a:lvl4pPr>
            <a:lvl5pPr marL="2112850" indent="-234761" defTabSz="948827" eaLnBrk="0" hangingPunct="0">
              <a:spcBef>
                <a:spcPct val="30000"/>
              </a:spcBef>
              <a:defRPr sz="1200">
                <a:solidFill>
                  <a:schemeClr val="tx1"/>
                </a:solidFill>
                <a:latin typeface="Arial" charset="0"/>
                <a:cs typeface="Arial" charset="0"/>
              </a:defRPr>
            </a:lvl5pPr>
            <a:lvl6pPr marL="2582372" indent="-234761" defTabSz="948827" eaLnBrk="0" fontAlgn="base" hangingPunct="0">
              <a:spcBef>
                <a:spcPct val="30000"/>
              </a:spcBef>
              <a:spcAft>
                <a:spcPct val="0"/>
              </a:spcAft>
              <a:defRPr sz="1200">
                <a:solidFill>
                  <a:schemeClr val="tx1"/>
                </a:solidFill>
                <a:latin typeface="Arial" charset="0"/>
                <a:cs typeface="Arial" charset="0"/>
              </a:defRPr>
            </a:lvl6pPr>
            <a:lvl7pPr marL="3051894" indent="-234761" defTabSz="948827" eaLnBrk="0" fontAlgn="base" hangingPunct="0">
              <a:spcBef>
                <a:spcPct val="30000"/>
              </a:spcBef>
              <a:spcAft>
                <a:spcPct val="0"/>
              </a:spcAft>
              <a:defRPr sz="1200">
                <a:solidFill>
                  <a:schemeClr val="tx1"/>
                </a:solidFill>
                <a:latin typeface="Arial" charset="0"/>
                <a:cs typeface="Arial" charset="0"/>
              </a:defRPr>
            </a:lvl7pPr>
            <a:lvl8pPr marL="3521416" indent="-234761" defTabSz="948827" eaLnBrk="0" fontAlgn="base" hangingPunct="0">
              <a:spcBef>
                <a:spcPct val="30000"/>
              </a:spcBef>
              <a:spcAft>
                <a:spcPct val="0"/>
              </a:spcAft>
              <a:defRPr sz="1200">
                <a:solidFill>
                  <a:schemeClr val="tx1"/>
                </a:solidFill>
                <a:latin typeface="Arial" charset="0"/>
                <a:cs typeface="Arial" charset="0"/>
              </a:defRPr>
            </a:lvl8pPr>
            <a:lvl9pPr marL="3990937" indent="-234761" defTabSz="94882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r>
              <a:rPr lang="en-US" altLang="en-US" dirty="0" smtClean="0"/>
              <a:t>All materials (c) Copyright 2017 KP LAW, PC.  All rights reserved.</a:t>
            </a:r>
          </a:p>
        </p:txBody>
      </p:sp>
    </p:spTree>
    <p:extLst>
      <p:ext uri="{BB962C8B-B14F-4D97-AF65-F5344CB8AC3E}">
        <p14:creationId xmlns:p14="http://schemas.microsoft.com/office/powerpoint/2010/main" val="181333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02" tIns="49753" rIns="99502" bIns="4975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pPr>
            <a:fld id="{067FADFB-F241-44D0-AF75-139A4C367B17}" type="slidenum">
              <a:rPr lang="en-US" altLang="en-US">
                <a:solidFill>
                  <a:srgbClr val="000000"/>
                </a:solidFill>
                <a:ea typeface="MS PGothic" panose="020B0600070205080204" pitchFamily="34" charset="-128"/>
              </a:rPr>
              <a:pPr algn="r" fontAlgn="base">
                <a:spcBef>
                  <a:spcPct val="0"/>
                </a:spcBef>
                <a:spcAft>
                  <a:spcPct val="0"/>
                </a:spcAft>
              </a:pPr>
              <a:t>5</a:t>
            </a:fld>
            <a:endParaRPr lang="en-US" altLang="en-US" dirty="0">
              <a:solidFill>
                <a:srgbClr val="000000"/>
              </a:solidFill>
              <a:ea typeface="MS PGothic" panose="020B0600070205080204"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52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4235450" y="9272192"/>
            <a:ext cx="3240688" cy="487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02" tIns="49753" rIns="99502" bIns="49753" anchor="b"/>
          <a:lstStyle>
            <a:lvl1pPr defTabSz="9239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pPr>
            <a:fld id="{067FADFB-F241-44D0-AF75-139A4C367B17}" type="slidenum">
              <a:rPr lang="en-US" altLang="en-US">
                <a:solidFill>
                  <a:srgbClr val="000000"/>
                </a:solidFill>
                <a:ea typeface="MS PGothic" panose="020B0600070205080204" pitchFamily="34" charset="-128"/>
              </a:rPr>
              <a:pPr algn="r" fontAlgn="base">
                <a:spcBef>
                  <a:spcPct val="0"/>
                </a:spcBef>
                <a:spcAft>
                  <a:spcPct val="0"/>
                </a:spcAft>
              </a:pPr>
              <a:t>6</a:t>
            </a:fld>
            <a:endParaRPr lang="en-US" altLang="en-US" dirty="0">
              <a:solidFill>
                <a:srgbClr val="000000"/>
              </a:solidFill>
              <a:ea typeface="MS PGothic" panose="020B0600070205080204"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602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75" eaLnBrk="0" hangingPunct="0">
              <a:spcBef>
                <a:spcPct val="30000"/>
              </a:spcBef>
              <a:defRPr sz="1100">
                <a:solidFill>
                  <a:schemeClr val="tx1"/>
                </a:solidFill>
                <a:latin typeface="Arial" charset="0"/>
                <a:cs typeface="Arial" charset="0"/>
              </a:defRPr>
            </a:lvl1pPr>
            <a:lvl2pPr marL="756154" indent="-289989" defTabSz="957275" eaLnBrk="0" hangingPunct="0">
              <a:spcBef>
                <a:spcPct val="30000"/>
              </a:spcBef>
              <a:defRPr sz="1100">
                <a:solidFill>
                  <a:schemeClr val="tx1"/>
                </a:solidFill>
                <a:latin typeface="Arial" charset="0"/>
                <a:cs typeface="Arial" charset="0"/>
              </a:defRPr>
            </a:lvl2pPr>
            <a:lvl3pPr marL="1163074" indent="-232303" defTabSz="957275" eaLnBrk="0" hangingPunct="0">
              <a:spcBef>
                <a:spcPct val="30000"/>
              </a:spcBef>
              <a:defRPr sz="1100">
                <a:solidFill>
                  <a:schemeClr val="tx1"/>
                </a:solidFill>
                <a:latin typeface="Arial" charset="0"/>
                <a:cs typeface="Arial" charset="0"/>
              </a:defRPr>
            </a:lvl3pPr>
            <a:lvl4pPr marL="1629239" indent="-232303" defTabSz="957275" eaLnBrk="0" hangingPunct="0">
              <a:spcBef>
                <a:spcPct val="30000"/>
              </a:spcBef>
              <a:defRPr sz="1100">
                <a:solidFill>
                  <a:schemeClr val="tx1"/>
                </a:solidFill>
                <a:latin typeface="Arial" charset="0"/>
                <a:cs typeface="Arial" charset="0"/>
              </a:defRPr>
            </a:lvl4pPr>
            <a:lvl5pPr marL="2095405" indent="-232303" defTabSz="957275" eaLnBrk="0" hangingPunct="0">
              <a:spcBef>
                <a:spcPct val="30000"/>
              </a:spcBef>
              <a:defRPr sz="1100">
                <a:solidFill>
                  <a:schemeClr val="tx1"/>
                </a:solidFill>
                <a:latin typeface="Arial" charset="0"/>
                <a:cs typeface="Arial" charset="0"/>
              </a:defRPr>
            </a:lvl5pPr>
            <a:lvl6pPr marL="2544420" indent="-232303" defTabSz="957275" eaLnBrk="0" fontAlgn="base" hangingPunct="0">
              <a:spcBef>
                <a:spcPct val="30000"/>
              </a:spcBef>
              <a:spcAft>
                <a:spcPct val="0"/>
              </a:spcAft>
              <a:defRPr sz="1100">
                <a:solidFill>
                  <a:schemeClr val="tx1"/>
                </a:solidFill>
                <a:latin typeface="Arial" charset="0"/>
                <a:cs typeface="Arial" charset="0"/>
              </a:defRPr>
            </a:lvl6pPr>
            <a:lvl7pPr marL="2993435" indent="-232303" defTabSz="957275" eaLnBrk="0" fontAlgn="base" hangingPunct="0">
              <a:spcBef>
                <a:spcPct val="30000"/>
              </a:spcBef>
              <a:spcAft>
                <a:spcPct val="0"/>
              </a:spcAft>
              <a:defRPr sz="1100">
                <a:solidFill>
                  <a:schemeClr val="tx1"/>
                </a:solidFill>
                <a:latin typeface="Arial" charset="0"/>
                <a:cs typeface="Arial" charset="0"/>
              </a:defRPr>
            </a:lvl7pPr>
            <a:lvl8pPr marL="3442451" indent="-232303" defTabSz="957275" eaLnBrk="0" fontAlgn="base" hangingPunct="0">
              <a:spcBef>
                <a:spcPct val="30000"/>
              </a:spcBef>
              <a:spcAft>
                <a:spcPct val="0"/>
              </a:spcAft>
              <a:defRPr sz="1100">
                <a:solidFill>
                  <a:schemeClr val="tx1"/>
                </a:solidFill>
                <a:latin typeface="Arial" charset="0"/>
                <a:cs typeface="Arial" charset="0"/>
              </a:defRPr>
            </a:lvl8pPr>
            <a:lvl9pPr marL="3891465" indent="-232303" defTabSz="957275" eaLnBrk="0" fontAlgn="base" hangingPunct="0">
              <a:spcBef>
                <a:spcPct val="30000"/>
              </a:spcBef>
              <a:spcAft>
                <a:spcPct val="0"/>
              </a:spcAft>
              <a:defRPr sz="1100">
                <a:solidFill>
                  <a:schemeClr val="tx1"/>
                </a:solidFill>
                <a:latin typeface="Arial" charset="0"/>
                <a:cs typeface="Arial" charset="0"/>
              </a:defRPr>
            </a:lvl9pPr>
          </a:lstStyle>
          <a:p>
            <a:pPr eaLnBrk="1" hangingPunct="1">
              <a:spcBef>
                <a:spcPct val="0"/>
              </a:spcBef>
            </a:pPr>
            <a:fld id="{FC885EF8-3B66-4609-AC7F-193C85B8D768}" type="slidenum">
              <a:rPr lang="en-US" altLang="en-US" sz="1200">
                <a:ea typeface="MS PGothic" pitchFamily="34" charset="-128"/>
              </a:rPr>
              <a:pPr eaLnBrk="1" hangingPunct="1">
                <a:spcBef>
                  <a:spcPct val="0"/>
                </a:spcBef>
              </a:pPr>
              <a:t>7</a:t>
            </a:fld>
            <a:endParaRPr lang="en-US" altLang="en-US" sz="1200" dirty="0">
              <a:ea typeface="MS PGothic" pitchFamily="34" charset="-128"/>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 name="Footer Placeholder 1"/>
          <p:cNvSpPr>
            <a:spLocks noGrp="1"/>
          </p:cNvSpPr>
          <p:nvPr>
            <p:ph type="ftr" sz="quarter" idx="10"/>
          </p:nvPr>
        </p:nvSpPr>
        <p:spPr/>
        <p:txBody>
          <a:bodyPr/>
          <a:lstStyle/>
          <a:p>
            <a:r>
              <a:rPr lang="en-US" dirty="0" smtClean="0"/>
              <a:t>All materials (c) Copyright 2017 KP LAW, PC.  All rights reserved.</a:t>
            </a:r>
            <a:endParaRPr lang="en-US" dirty="0"/>
          </a:p>
        </p:txBody>
      </p:sp>
    </p:spTree>
    <p:extLst>
      <p:ext uri="{BB962C8B-B14F-4D97-AF65-F5344CB8AC3E}">
        <p14:creationId xmlns:p14="http://schemas.microsoft.com/office/powerpoint/2010/main" val="3264352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31A7D6A-DE1C-4E33-A3D4-68C873F64D25}" type="slidenum">
              <a:rPr lang="en-US" altLang="en-US" sz="1300">
                <a:ea typeface="MS PGothic" panose="020B0600070205080204" pitchFamily="34" charset="-128"/>
              </a:rPr>
              <a:pPr>
                <a:spcBef>
                  <a:spcPct val="0"/>
                </a:spcBef>
              </a:pPr>
              <a:t>11</a:t>
            </a:fld>
            <a:endParaRPr lang="en-US" altLang="en-US" sz="1300" dirty="0">
              <a:ea typeface="MS PGothic" panose="020B0600070205080204"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7722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B12F8D-EFE5-4166-935B-7CC7EE33B924}" type="slidenum">
              <a:rPr lang="en-US" altLang="en-US" sz="1300">
                <a:ea typeface="MS PGothic" panose="020B0600070205080204" pitchFamily="34" charset="-128"/>
              </a:rPr>
              <a:pPr>
                <a:spcBef>
                  <a:spcPct val="0"/>
                </a:spcBef>
              </a:pPr>
              <a:t>12</a:t>
            </a:fld>
            <a:endParaRPr lang="en-US" altLang="en-US" sz="1300" dirty="0">
              <a:ea typeface="MS PGothic" panose="020B0600070205080204" pitchFamily="34"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1032"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610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009">
              <a:spcBef>
                <a:spcPct val="30000"/>
              </a:spcBef>
              <a:defRPr sz="1200">
                <a:solidFill>
                  <a:schemeClr val="tx1"/>
                </a:solidFill>
                <a:latin typeface="Arial" panose="020B0604020202020204" pitchFamily="34" charset="0"/>
                <a:cs typeface="Arial" panose="020B0604020202020204" pitchFamily="34" charset="0"/>
              </a:defRPr>
            </a:lvl1pPr>
            <a:lvl2pPr marL="781331" indent="-297650" defTabSz="990009">
              <a:spcBef>
                <a:spcPct val="30000"/>
              </a:spcBef>
              <a:defRPr sz="1200">
                <a:solidFill>
                  <a:schemeClr val="tx1"/>
                </a:solidFill>
                <a:latin typeface="Arial" panose="020B0604020202020204" pitchFamily="34" charset="0"/>
                <a:cs typeface="Arial" panose="020B0604020202020204" pitchFamily="34" charset="0"/>
              </a:defRPr>
            </a:lvl2pPr>
            <a:lvl3pPr marL="1203541" indent="-237797" defTabSz="990009">
              <a:spcBef>
                <a:spcPct val="30000"/>
              </a:spcBef>
              <a:defRPr sz="1200">
                <a:solidFill>
                  <a:schemeClr val="tx1"/>
                </a:solidFill>
                <a:latin typeface="Arial" panose="020B0604020202020204" pitchFamily="34" charset="0"/>
                <a:cs typeface="Arial" panose="020B0604020202020204" pitchFamily="34" charset="0"/>
              </a:defRPr>
            </a:lvl3pPr>
            <a:lvl4pPr marL="1687222" indent="-237797" defTabSz="990009">
              <a:spcBef>
                <a:spcPct val="30000"/>
              </a:spcBef>
              <a:defRPr sz="1200">
                <a:solidFill>
                  <a:schemeClr val="tx1"/>
                </a:solidFill>
                <a:latin typeface="Arial" panose="020B0604020202020204" pitchFamily="34" charset="0"/>
                <a:cs typeface="Arial" panose="020B0604020202020204" pitchFamily="34" charset="0"/>
              </a:defRPr>
            </a:lvl4pPr>
            <a:lvl5pPr marL="2170903" indent="-237797" defTabSz="990009">
              <a:spcBef>
                <a:spcPct val="30000"/>
              </a:spcBef>
              <a:defRPr sz="1200">
                <a:solidFill>
                  <a:schemeClr val="tx1"/>
                </a:solidFill>
                <a:latin typeface="Arial" panose="020B0604020202020204" pitchFamily="34" charset="0"/>
                <a:cs typeface="Arial" panose="020B0604020202020204" pitchFamily="34" charset="0"/>
              </a:defRPr>
            </a:lvl5pPr>
            <a:lvl6pPr marL="263679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3102677"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568563"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4034450" indent="-237797" defTabSz="990009"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C266C4B-F26B-4780-9551-3DCD36C6C0C5}" type="slidenum">
              <a:rPr lang="en-US" altLang="en-US" sz="1300">
                <a:ea typeface="MS PGothic" panose="020B0600070205080204" pitchFamily="34" charset="-128"/>
              </a:rPr>
              <a:pPr>
                <a:spcBef>
                  <a:spcPct val="0"/>
                </a:spcBef>
              </a:pPr>
              <a:t>14</a:t>
            </a:fld>
            <a:endParaRPr lang="en-US" altLang="en-US" sz="1300" dirty="0">
              <a:ea typeface="MS PGothic" panose="020B0600070205080204" pitchFamily="34"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34419" lvl="1" indent="-241032"/>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278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E06662CB-690C-42AD-AF61-D7DE1D5A1D6E}"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6B009A4E-CFB1-4860-BCB2-603A9FCAC4F1}" type="slidenum">
              <a:rPr lang="en-US" altLang="en-US"/>
              <a:pPr>
                <a:defRPr/>
              </a:pPr>
              <a:t>‹#›</a:t>
            </a:fld>
            <a:endParaRPr lang="en-US" altLang="en-US" dirty="0"/>
          </a:p>
        </p:txBody>
      </p:sp>
    </p:spTree>
    <p:extLst>
      <p:ext uri="{BB962C8B-B14F-4D97-AF65-F5344CB8AC3E}">
        <p14:creationId xmlns:p14="http://schemas.microsoft.com/office/powerpoint/2010/main" val="166125254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DE4FC4D-F0C2-459F-9ACB-5E5586A72CF2}"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5A907132-9E2D-4676-8829-1CEBE5689EAC}" type="slidenum">
              <a:rPr lang="en-US" altLang="en-US"/>
              <a:pPr>
                <a:defRPr/>
              </a:pPr>
              <a:t>‹#›</a:t>
            </a:fld>
            <a:endParaRPr lang="en-US" altLang="en-US" dirty="0"/>
          </a:p>
        </p:txBody>
      </p:sp>
    </p:spTree>
    <p:extLst>
      <p:ext uri="{BB962C8B-B14F-4D97-AF65-F5344CB8AC3E}">
        <p14:creationId xmlns:p14="http://schemas.microsoft.com/office/powerpoint/2010/main" val="411648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977140D-A19E-47AF-B625-7C5E59092335}"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282BCC95-63DB-4A70-A8D1-DB80D53968CB}" type="slidenum">
              <a:rPr lang="en-US" altLang="en-US"/>
              <a:pPr>
                <a:defRPr/>
              </a:pPr>
              <a:t>‹#›</a:t>
            </a:fld>
            <a:endParaRPr lang="en-US" altLang="en-US" dirty="0"/>
          </a:p>
        </p:txBody>
      </p:sp>
    </p:spTree>
    <p:extLst>
      <p:ext uri="{BB962C8B-B14F-4D97-AF65-F5344CB8AC3E}">
        <p14:creationId xmlns:p14="http://schemas.microsoft.com/office/powerpoint/2010/main" val="195425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849D2F-1201-432B-BEFA-2EF24C1A5973}"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E9F6039F-B043-4E31-A66C-B01C07321017}" type="slidenum">
              <a:rPr lang="en-US" altLang="en-US"/>
              <a:pPr>
                <a:defRPr/>
              </a:pPr>
              <a:t>‹#›</a:t>
            </a:fld>
            <a:endParaRPr lang="en-US" altLang="en-US" dirty="0"/>
          </a:p>
        </p:txBody>
      </p:sp>
    </p:spTree>
    <p:extLst>
      <p:ext uri="{BB962C8B-B14F-4D97-AF65-F5344CB8AC3E}">
        <p14:creationId xmlns:p14="http://schemas.microsoft.com/office/powerpoint/2010/main" val="1480607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0"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441FF20E-FCC8-4DB3-BB72-14B64C49359E}"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D0B3FCC7-A60F-44A1-903E-1FF38EF71CB2}" type="slidenum">
              <a:rPr lang="en-US" altLang="en-US"/>
              <a:pPr>
                <a:defRPr/>
              </a:pPr>
              <a:t>‹#›</a:t>
            </a:fld>
            <a:endParaRPr lang="en-US" altLang="en-US" dirty="0"/>
          </a:p>
        </p:txBody>
      </p:sp>
    </p:spTree>
    <p:extLst>
      <p:ext uri="{BB962C8B-B14F-4D97-AF65-F5344CB8AC3E}">
        <p14:creationId xmlns:p14="http://schemas.microsoft.com/office/powerpoint/2010/main" val="114964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398684B-5976-47A0-A405-A77B01DAD224}"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1B9A0CCA-124A-406E-88DD-C9CA2153A206}" type="slidenum">
              <a:rPr lang="en-US" altLang="en-US"/>
              <a:pPr>
                <a:defRPr/>
              </a:pPr>
              <a:t>‹#›</a:t>
            </a:fld>
            <a:endParaRPr lang="en-US" altLang="en-US" dirty="0"/>
          </a:p>
        </p:txBody>
      </p:sp>
    </p:spTree>
    <p:extLst>
      <p:ext uri="{BB962C8B-B14F-4D97-AF65-F5344CB8AC3E}">
        <p14:creationId xmlns:p14="http://schemas.microsoft.com/office/powerpoint/2010/main" val="32573326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4"/>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362204"/>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199FB0DF-2532-4FE5-8CB4-18268DFD6BAE}"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8"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9" name="Slide Number Placeholder 22"/>
          <p:cNvSpPr>
            <a:spLocks noGrp="1"/>
          </p:cNvSpPr>
          <p:nvPr>
            <p:ph type="sldNum" sz="quarter" idx="12"/>
          </p:nvPr>
        </p:nvSpPr>
        <p:spPr/>
        <p:txBody>
          <a:bodyPr/>
          <a:lstStyle>
            <a:lvl1pPr>
              <a:defRPr/>
            </a:lvl1pPr>
          </a:lstStyle>
          <a:p>
            <a:pPr>
              <a:defRPr/>
            </a:pPr>
            <a:fld id="{7245B44F-358B-4325-B13D-E45E85B54396}" type="slidenum">
              <a:rPr lang="en-US" altLang="en-US"/>
              <a:pPr>
                <a:defRPr/>
              </a:pPr>
              <a:t>‹#›</a:t>
            </a:fld>
            <a:endParaRPr lang="en-US" altLang="en-US" dirty="0"/>
          </a:p>
        </p:txBody>
      </p:sp>
    </p:spTree>
    <p:extLst>
      <p:ext uri="{BB962C8B-B14F-4D97-AF65-F5344CB8AC3E}">
        <p14:creationId xmlns:p14="http://schemas.microsoft.com/office/powerpoint/2010/main" val="88213237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231D841-3497-490E-AD2D-0203B5044BBA}"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5" name="Slide Number Placeholder 22"/>
          <p:cNvSpPr>
            <a:spLocks noGrp="1"/>
          </p:cNvSpPr>
          <p:nvPr>
            <p:ph type="sldNum" sz="quarter" idx="12"/>
          </p:nvPr>
        </p:nvSpPr>
        <p:spPr/>
        <p:txBody>
          <a:bodyPr/>
          <a:lstStyle>
            <a:lvl1pPr>
              <a:defRPr/>
            </a:lvl1pPr>
          </a:lstStyle>
          <a:p>
            <a:pPr>
              <a:defRPr/>
            </a:pPr>
            <a:fld id="{54BDF8BD-83F3-49B1-9974-B73EE7442C8B}" type="slidenum">
              <a:rPr lang="en-US" altLang="en-US"/>
              <a:pPr>
                <a:defRPr/>
              </a:pPr>
              <a:t>‹#›</a:t>
            </a:fld>
            <a:endParaRPr lang="en-US" altLang="en-US" dirty="0"/>
          </a:p>
        </p:txBody>
      </p:sp>
    </p:spTree>
    <p:extLst>
      <p:ext uri="{BB962C8B-B14F-4D97-AF65-F5344CB8AC3E}">
        <p14:creationId xmlns:p14="http://schemas.microsoft.com/office/powerpoint/2010/main" val="265383056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A600638-4935-40EF-B8F6-1B9C6B297203}"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4" name="Slide Number Placeholder 22"/>
          <p:cNvSpPr>
            <a:spLocks noGrp="1"/>
          </p:cNvSpPr>
          <p:nvPr>
            <p:ph type="sldNum" sz="quarter" idx="12"/>
          </p:nvPr>
        </p:nvSpPr>
        <p:spPr/>
        <p:txBody>
          <a:bodyPr/>
          <a:lstStyle>
            <a:lvl1pPr>
              <a:defRPr/>
            </a:lvl1pPr>
          </a:lstStyle>
          <a:p>
            <a:pPr>
              <a:defRPr/>
            </a:pPr>
            <a:fld id="{578D357C-93B9-4DB0-8D68-8EFBE7713762}" type="slidenum">
              <a:rPr lang="en-US" altLang="en-US"/>
              <a:pPr>
                <a:defRPr/>
              </a:pPr>
              <a:t>‹#›</a:t>
            </a:fld>
            <a:endParaRPr lang="en-US" altLang="en-US" dirty="0"/>
          </a:p>
        </p:txBody>
      </p:sp>
    </p:spTree>
    <p:extLst>
      <p:ext uri="{BB962C8B-B14F-4D97-AF65-F5344CB8AC3E}">
        <p14:creationId xmlns:p14="http://schemas.microsoft.com/office/powerpoint/2010/main" val="19888682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2" y="1524004"/>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4"/>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F90BCFF-F5F5-47AF-B869-76ADD60F9441}"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D70AD4D1-A764-4D99-AC78-AE66B3069471}" type="slidenum">
              <a:rPr lang="en-US" altLang="en-US"/>
              <a:pPr>
                <a:defRPr/>
              </a:pPr>
              <a:t>‹#›</a:t>
            </a:fld>
            <a:endParaRPr lang="en-US" altLang="en-US" dirty="0"/>
          </a:p>
        </p:txBody>
      </p:sp>
    </p:spTree>
    <p:extLst>
      <p:ext uri="{BB962C8B-B14F-4D97-AF65-F5344CB8AC3E}">
        <p14:creationId xmlns:p14="http://schemas.microsoft.com/office/powerpoint/2010/main" val="1569507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FDC311E6-D73A-4373-99F5-2FF093FB8C00}" type="datetimeFigureOut">
              <a:rPr lang="en-US">
                <a:solidFill>
                  <a:prstClr val="black">
                    <a:shade val="50000"/>
                  </a:prstClr>
                </a:solidFill>
              </a:rPr>
              <a:pPr>
                <a:defRPr/>
              </a:pPr>
              <a:t>10/1/2019</a:t>
            </a:fld>
            <a:endParaRPr lang="en-US" dirty="0">
              <a:solidFill>
                <a:prstClr val="black">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dirty="0">
              <a:solidFill>
                <a:prstClr val="black">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F2F706A7-C908-4981-9D1D-E7845E421A6F}" type="slidenum">
              <a:rPr lang="en-US" altLang="en-US"/>
              <a:pPr>
                <a:defRPr/>
              </a:pPr>
              <a:t>‹#›</a:t>
            </a:fld>
            <a:endParaRPr lang="en-US" altLang="en-US" dirty="0"/>
          </a:p>
        </p:txBody>
      </p:sp>
    </p:spTree>
    <p:extLst>
      <p:ext uri="{BB962C8B-B14F-4D97-AF65-F5344CB8AC3E}">
        <p14:creationId xmlns:p14="http://schemas.microsoft.com/office/powerpoint/2010/main" val="18108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3075" name="Text Placeholder 12"/>
          <p:cNvSpPr>
            <a:spLocks noGrp="1"/>
          </p:cNvSpPr>
          <p:nvPr>
            <p:ph type="body" idx="1"/>
          </p:nvPr>
        </p:nvSpPr>
        <p:spPr bwMode="auto">
          <a:xfrm>
            <a:off x="457200" y="1600204"/>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9"/>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fontAlgn="base">
              <a:spcBef>
                <a:spcPct val="0"/>
              </a:spcBef>
              <a:spcAft>
                <a:spcPct val="0"/>
              </a:spcAft>
              <a:defRPr/>
            </a:pPr>
            <a:fld id="{4267D677-36D5-408D-8961-B86C276B259E}" type="datetimeFigureOut">
              <a:rPr lang="en-US">
                <a:solidFill>
                  <a:prstClr val="black">
                    <a:shade val="50000"/>
                  </a:prstClr>
                </a:solidFill>
              </a:rPr>
              <a:pPr fontAlgn="base">
                <a:spcBef>
                  <a:spcPct val="0"/>
                </a:spcBef>
                <a:spcAft>
                  <a:spcPct val="0"/>
                </a:spcAft>
                <a:defRPr/>
              </a:pPr>
              <a:t>10/1/2019</a:t>
            </a:fld>
            <a:endParaRPr lang="en-US" dirty="0">
              <a:solidFill>
                <a:prstClr val="black">
                  <a:shade val="50000"/>
                </a:prstClr>
              </a:solidFill>
            </a:endParaRPr>
          </a:p>
        </p:txBody>
      </p:sp>
      <p:sp>
        <p:nvSpPr>
          <p:cNvPr id="3" name="Footer Placeholder 2"/>
          <p:cNvSpPr>
            <a:spLocks noGrp="1"/>
          </p:cNvSpPr>
          <p:nvPr>
            <p:ph type="ftr" sz="quarter" idx="3"/>
          </p:nvPr>
        </p:nvSpPr>
        <p:spPr>
          <a:xfrm>
            <a:off x="3124200" y="6416679"/>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fontAlgn="base">
              <a:spcBef>
                <a:spcPct val="0"/>
              </a:spcBef>
              <a:spcAft>
                <a:spcPct val="0"/>
              </a:spcAft>
              <a:defRPr/>
            </a:pPr>
            <a:endParaRPr lang="en-US" dirty="0">
              <a:solidFill>
                <a:prstClr val="black">
                  <a:shade val="50000"/>
                </a:prstClr>
              </a:solidFill>
            </a:endParaRPr>
          </a:p>
        </p:txBody>
      </p:sp>
      <p:sp>
        <p:nvSpPr>
          <p:cNvPr id="23" name="Slide Number Placeholder 22"/>
          <p:cNvSpPr>
            <a:spLocks noGrp="1"/>
          </p:cNvSpPr>
          <p:nvPr>
            <p:ph type="sldNum" sz="quarter" idx="4"/>
          </p:nvPr>
        </p:nvSpPr>
        <p:spPr>
          <a:xfrm>
            <a:off x="7924800" y="6416679"/>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a:solidFill>
                  <a:srgbClr val="000000"/>
                </a:solidFill>
              </a:defRPr>
            </a:lvl1pPr>
          </a:lstStyle>
          <a:p>
            <a:pPr fontAlgn="base">
              <a:spcBef>
                <a:spcPct val="0"/>
              </a:spcBef>
              <a:spcAft>
                <a:spcPct val="0"/>
              </a:spcAft>
              <a:defRPr/>
            </a:pPr>
            <a:fld id="{2EBA321E-ADA4-4D5D-BA3B-373AAB055112}" type="slidenum">
              <a:rPr lang="en-US" altLang="en-US">
                <a:latin typeface="Arial" panose="020B0604020202020204" pitchFamily="34" charset="0"/>
              </a:rPr>
              <a:pPr fontAlgn="base">
                <a:spcBef>
                  <a:spcPct val="0"/>
                </a:spcBef>
                <a:spcAft>
                  <a:spcPct val="0"/>
                </a:spcAft>
                <a:defRPr/>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439487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Impact" pitchFamily="34" charset="0"/>
        </a:defRPr>
      </a:lvl2pPr>
      <a:lvl3pPr algn="ctr" rtl="0" eaLnBrk="0" fontAlgn="base" hangingPunct="0">
        <a:spcBef>
          <a:spcPct val="0"/>
        </a:spcBef>
        <a:spcAft>
          <a:spcPct val="0"/>
        </a:spcAft>
        <a:defRPr sz="4100" b="1">
          <a:solidFill>
            <a:schemeClr val="tx1"/>
          </a:solidFill>
          <a:latin typeface="Impact" pitchFamily="34" charset="0"/>
        </a:defRPr>
      </a:lvl3pPr>
      <a:lvl4pPr algn="ctr" rtl="0" eaLnBrk="0" fontAlgn="base" hangingPunct="0">
        <a:spcBef>
          <a:spcPct val="0"/>
        </a:spcBef>
        <a:spcAft>
          <a:spcPct val="0"/>
        </a:spcAft>
        <a:defRPr sz="4100" b="1">
          <a:solidFill>
            <a:schemeClr val="tx1"/>
          </a:solidFill>
          <a:latin typeface="Impact" pitchFamily="34" charset="0"/>
        </a:defRPr>
      </a:lvl4pPr>
      <a:lvl5pPr algn="ctr" rtl="0" eaLnBrk="0" fontAlgn="base" hangingPunct="0">
        <a:spcBef>
          <a:spcPct val="0"/>
        </a:spcBef>
        <a:spcAft>
          <a:spcPct val="0"/>
        </a:spcAft>
        <a:defRPr sz="4100" b="1">
          <a:solidFill>
            <a:schemeClr val="tx1"/>
          </a:solidFill>
          <a:latin typeface="Impact" pitchFamily="34" charset="0"/>
        </a:defRPr>
      </a:lvl5pPr>
      <a:lvl6pPr marL="457189" algn="ctr" rtl="0" fontAlgn="base">
        <a:spcBef>
          <a:spcPct val="0"/>
        </a:spcBef>
        <a:spcAft>
          <a:spcPct val="0"/>
        </a:spcAft>
        <a:defRPr sz="4100" b="1">
          <a:solidFill>
            <a:schemeClr val="tx1"/>
          </a:solidFill>
          <a:latin typeface="Impact" pitchFamily="34" charset="0"/>
        </a:defRPr>
      </a:lvl6pPr>
      <a:lvl7pPr marL="914377" algn="ctr" rtl="0" fontAlgn="base">
        <a:spcBef>
          <a:spcPct val="0"/>
        </a:spcBef>
        <a:spcAft>
          <a:spcPct val="0"/>
        </a:spcAft>
        <a:defRPr sz="4100" b="1">
          <a:solidFill>
            <a:schemeClr val="tx1"/>
          </a:solidFill>
          <a:latin typeface="Impact" pitchFamily="34" charset="0"/>
        </a:defRPr>
      </a:lvl7pPr>
      <a:lvl8pPr marL="1371566" algn="ctr" rtl="0" fontAlgn="base">
        <a:spcBef>
          <a:spcPct val="0"/>
        </a:spcBef>
        <a:spcAft>
          <a:spcPct val="0"/>
        </a:spcAft>
        <a:defRPr sz="4100" b="1">
          <a:solidFill>
            <a:schemeClr val="tx1"/>
          </a:solidFill>
          <a:latin typeface="Impact" pitchFamily="34" charset="0"/>
        </a:defRPr>
      </a:lvl8pPr>
      <a:lvl9pPr marL="1828754" algn="ctr" rtl="0" fontAlgn="base">
        <a:spcBef>
          <a:spcPct val="0"/>
        </a:spcBef>
        <a:spcAft>
          <a:spcPct val="0"/>
        </a:spcAft>
        <a:defRPr sz="4100" b="1">
          <a:solidFill>
            <a:schemeClr val="tx1"/>
          </a:solidFill>
          <a:latin typeface="Impact" pitchFamily="34" charset="0"/>
        </a:defRPr>
      </a:lvl9pPr>
    </p:titleStyle>
    <p:bodyStyle>
      <a:lvl1pPr marL="547674" indent="-411152"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41" indent="-282568"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46" indent="-228594"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17" indent="-182558"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00" indent="-182558"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48" indent="-182875"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11" indent="-182875"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074" indent="-182875"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37" indent="-182875"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9525" y="5105400"/>
            <a:ext cx="9158288" cy="457200"/>
          </a:xfrm>
        </p:spPr>
        <p:txBody>
          <a:bodyPr>
            <a:normAutofit fontScale="90000"/>
          </a:bodyPr>
          <a:lstStyle/>
          <a:p>
            <a:pPr eaLnBrk="1" fontAlgn="auto" hangingPunct="1">
              <a:spcAft>
                <a:spcPts val="0"/>
              </a:spcAft>
              <a:defRPr/>
            </a:pPr>
            <a:r>
              <a:rPr lang="en-US" altLang="en-US" sz="2400" dirty="0">
                <a:solidFill>
                  <a:schemeClr val="tx2"/>
                </a:solidFill>
                <a:latin typeface="Century Gothic" pitchFamily="34" charset="0"/>
              </a:rPr>
              <a:t/>
            </a:r>
            <a:br>
              <a:rPr lang="en-US" altLang="en-US" sz="2400" dirty="0">
                <a:solidFill>
                  <a:schemeClr val="tx2"/>
                </a:solidFill>
                <a:latin typeface="Century Gothic" pitchFamily="34" charset="0"/>
              </a:rPr>
            </a:br>
            <a:r>
              <a:rPr lang="en-US" altLang="en-US" sz="2000" dirty="0">
                <a:solidFill>
                  <a:schemeClr val="tx2"/>
                </a:solidFill>
                <a:latin typeface="Century Gothic" pitchFamily="34" charset="0"/>
              </a:rPr>
              <a:t/>
            </a:r>
            <a:br>
              <a:rPr lang="en-US" altLang="en-US" sz="2000" dirty="0">
                <a:solidFill>
                  <a:schemeClr val="tx2"/>
                </a:solidFill>
                <a:latin typeface="Century Gothic" pitchFamily="34" charset="0"/>
              </a:rPr>
            </a:br>
            <a:endParaRPr lang="en-US" altLang="en-US" sz="2000" dirty="0">
              <a:solidFill>
                <a:schemeClr val="tx2"/>
              </a:solidFill>
              <a:latin typeface="Century Gothic" pitchFamily="34" charset="0"/>
            </a:endParaRPr>
          </a:p>
        </p:txBody>
      </p:sp>
      <p:sp>
        <p:nvSpPr>
          <p:cNvPr id="7" name="Rectangle 2"/>
          <p:cNvSpPr txBox="1">
            <a:spLocks noChangeArrowheads="1"/>
          </p:cNvSpPr>
          <p:nvPr/>
        </p:nvSpPr>
        <p:spPr>
          <a:xfrm>
            <a:off x="-126126" y="0"/>
            <a:ext cx="9144000" cy="2286000"/>
          </a:xfrm>
          <a:prstGeom prst="rect">
            <a:avLst/>
          </a:prstGeom>
        </p:spPr>
        <p:txBody>
          <a:bodyPr lIns="0" tIns="0" rIns="0" bIns="0"/>
          <a:lstStyle>
            <a:lvl1pPr algn="l" defTabSz="912813" rtl="0" eaLnBrk="0" fontAlgn="base" hangingPunct="0">
              <a:lnSpc>
                <a:spcPct val="90000"/>
              </a:lnSpc>
              <a:spcBef>
                <a:spcPct val="0"/>
              </a:spcBef>
              <a:spcAft>
                <a:spcPct val="0"/>
              </a:spcAft>
              <a:defRPr lang="en-US" sz="5400" kern="1200" spc="-150">
                <a:ln w="3175">
                  <a:noFill/>
                </a:ln>
                <a:gradFill flip="none" rotWithShape="1">
                  <a:gsLst>
                    <a:gs pos="0">
                      <a:schemeClr val="accent1"/>
                    </a:gs>
                    <a:gs pos="86000">
                      <a:srgbClr val="FFFF99"/>
                    </a:gs>
                    <a:gs pos="86000">
                      <a:srgbClr val="F6AE1E"/>
                    </a:gs>
                  </a:gsLst>
                  <a:lin ang="5400000" scaled="0"/>
                  <a:tileRect/>
                </a:gradFill>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defTabSz="914340" eaLnBrk="1" fontAlgn="auto" hangingPunct="1">
              <a:spcAft>
                <a:spcPts val="0"/>
              </a:spcAft>
              <a:defRPr/>
            </a:pPr>
            <a:endParaRPr sz="4400" b="1" dirty="0">
              <a:ln w="3175">
                <a:solidFill>
                  <a:srgbClr val="CEB966"/>
                </a:solidFill>
              </a:ln>
              <a:solidFill>
                <a:srgbClr val="002060"/>
              </a:solidFill>
              <a:latin typeface="Lucida Bright" panose="02040602050505020304" pitchFamily="18" charset="0"/>
            </a:endParaRPr>
          </a:p>
          <a:p>
            <a:pPr algn="ctr" defTabSz="914340" eaLnBrk="1" fontAlgn="auto" hangingPunct="1">
              <a:spcAft>
                <a:spcPts val="0"/>
              </a:spcAft>
              <a:defRPr/>
            </a:pPr>
            <a:r>
              <a:rPr sz="4800" b="1" dirty="0" smtClean="0">
                <a:ln w="3175">
                  <a:solidFill>
                    <a:srgbClr val="CEB966"/>
                  </a:solidFill>
                </a:ln>
                <a:solidFill>
                  <a:srgbClr val="0070C0"/>
                </a:solidFill>
                <a:latin typeface="Lucida Bright" panose="02040602050505020304" pitchFamily="18" charset="0"/>
              </a:rPr>
              <a:t>Open </a:t>
            </a:r>
            <a:r>
              <a:rPr sz="4800" b="1" dirty="0">
                <a:ln w="3175">
                  <a:solidFill>
                    <a:srgbClr val="CEB966"/>
                  </a:solidFill>
                </a:ln>
                <a:solidFill>
                  <a:srgbClr val="0070C0"/>
                </a:solidFill>
                <a:latin typeface="Lucida Bright" panose="02040602050505020304" pitchFamily="18" charset="0"/>
              </a:rPr>
              <a:t>Meeting </a:t>
            </a:r>
            <a:r>
              <a:rPr sz="4800" b="1" dirty="0" smtClean="0">
                <a:ln w="3175">
                  <a:solidFill>
                    <a:srgbClr val="CEB966"/>
                  </a:solidFill>
                </a:ln>
                <a:solidFill>
                  <a:srgbClr val="0070C0"/>
                </a:solidFill>
                <a:latin typeface="Lucida Bright" panose="02040602050505020304" pitchFamily="18" charset="0"/>
              </a:rPr>
              <a:t>Law</a:t>
            </a:r>
          </a:p>
          <a:p>
            <a:pPr algn="ctr" defTabSz="914340" eaLnBrk="1" fontAlgn="auto" hangingPunct="1">
              <a:spcAft>
                <a:spcPts val="0"/>
              </a:spcAft>
              <a:defRPr/>
            </a:pPr>
            <a:r>
              <a:rPr lang="en-US" sz="4800" b="1" dirty="0" smtClean="0">
                <a:ln w="3175">
                  <a:solidFill>
                    <a:srgbClr val="CEB966"/>
                  </a:solidFill>
                </a:ln>
                <a:solidFill>
                  <a:srgbClr val="0070C0"/>
                </a:solidFill>
                <a:latin typeface="Lucida Bright" panose="02040602050505020304" pitchFamily="18" charset="0"/>
              </a:rPr>
              <a:t>Training</a:t>
            </a:r>
            <a:endParaRPr sz="4800" dirty="0">
              <a:solidFill>
                <a:srgbClr val="002060"/>
              </a:solidFill>
              <a:latin typeface="Lucida Bright" panose="02040602050505020304" pitchFamily="18" charset="0"/>
            </a:endParaRPr>
          </a:p>
        </p:txBody>
      </p:sp>
      <p:sp>
        <p:nvSpPr>
          <p:cNvPr id="10244" name="Rectangle 9"/>
          <p:cNvSpPr>
            <a:spLocks noChangeArrowheads="1"/>
          </p:cNvSpPr>
          <p:nvPr/>
        </p:nvSpPr>
        <p:spPr bwMode="auto">
          <a:xfrm>
            <a:off x="657089" y="2503758"/>
            <a:ext cx="757756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spcBef>
                <a:spcPct val="0"/>
              </a:spcBef>
              <a:spcAft>
                <a:spcPct val="0"/>
              </a:spcAft>
              <a:buClrTx/>
              <a:buSzTx/>
              <a:buFontTx/>
              <a:buNone/>
            </a:pPr>
            <a:endParaRPr lang="en-US" altLang="en-US" sz="1000" b="1" dirty="0">
              <a:solidFill>
                <a:srgbClr val="002060"/>
              </a:solidFill>
              <a:latin typeface="Garamond" panose="02020404030301010803" pitchFamily="18" charset="0"/>
            </a:endParaRPr>
          </a:p>
          <a:p>
            <a:pPr algn="ctr" fontAlgn="base">
              <a:spcBef>
                <a:spcPct val="0"/>
              </a:spcBef>
              <a:spcAft>
                <a:spcPct val="0"/>
              </a:spcAft>
              <a:buClrTx/>
              <a:buSzTx/>
              <a:buFontTx/>
              <a:buNone/>
            </a:pPr>
            <a:r>
              <a:rPr lang="en-US" altLang="en-US" sz="3600" b="1" dirty="0">
                <a:solidFill>
                  <a:srgbClr val="002060"/>
                </a:solidFill>
                <a:latin typeface="Book Antiqua" panose="02040602050305030304" pitchFamily="18" charset="0"/>
              </a:rPr>
              <a:t>Town of </a:t>
            </a:r>
            <a:r>
              <a:rPr lang="en-US" altLang="en-US" sz="3600" b="1" dirty="0" smtClean="0">
                <a:solidFill>
                  <a:srgbClr val="002060"/>
                </a:solidFill>
                <a:latin typeface="Book Antiqua" panose="02040602050305030304" pitchFamily="18" charset="0"/>
              </a:rPr>
              <a:t>Hubbardston</a:t>
            </a:r>
            <a:endParaRPr lang="en-US" altLang="en-US" sz="3600" b="1" dirty="0">
              <a:solidFill>
                <a:srgbClr val="002060"/>
              </a:solidFill>
              <a:latin typeface="Book Antiqua" panose="02040602050305030304" pitchFamily="18" charset="0"/>
            </a:endParaRPr>
          </a:p>
          <a:p>
            <a:pPr algn="ctr" fontAlgn="base">
              <a:spcBef>
                <a:spcPct val="0"/>
              </a:spcBef>
              <a:spcAft>
                <a:spcPct val="0"/>
              </a:spcAft>
              <a:buClrTx/>
              <a:buSzTx/>
              <a:buFontTx/>
              <a:buNone/>
            </a:pPr>
            <a:r>
              <a:rPr lang="en-US" altLang="en-US" sz="3600" b="1" dirty="0" smtClean="0">
                <a:solidFill>
                  <a:srgbClr val="002060"/>
                </a:solidFill>
                <a:latin typeface="Book Antiqua" panose="02040602050305030304" pitchFamily="18" charset="0"/>
              </a:rPr>
              <a:t>October 15, 2019</a:t>
            </a:r>
            <a:endParaRPr lang="en-US" altLang="en-US" sz="3600" b="1" dirty="0">
              <a:solidFill>
                <a:srgbClr val="002060"/>
              </a:solidFill>
              <a:latin typeface="Book Antiqua" panose="02040602050305030304" pitchFamily="18" charset="0"/>
            </a:endParaRPr>
          </a:p>
          <a:p>
            <a:pPr algn="ctr" fontAlgn="base">
              <a:spcBef>
                <a:spcPct val="0"/>
              </a:spcBef>
              <a:spcAft>
                <a:spcPct val="0"/>
              </a:spcAft>
              <a:buClrTx/>
              <a:buSzTx/>
              <a:buFontTx/>
              <a:buNone/>
            </a:pPr>
            <a:endParaRPr lang="en-US" altLang="en-US" sz="800" b="1" dirty="0">
              <a:solidFill>
                <a:srgbClr val="002060"/>
              </a:solidFill>
              <a:latin typeface="Book Antiqua" panose="02040602050305030304" pitchFamily="18" charset="0"/>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3" y="5667375"/>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57089" y="4241311"/>
            <a:ext cx="7759797" cy="369332"/>
          </a:xfrm>
          <a:prstGeom prst="rect">
            <a:avLst/>
          </a:prstGeom>
        </p:spPr>
        <p:txBody>
          <a:bodyPr wrap="square">
            <a:spAutoFit/>
          </a:bodyPr>
          <a:lstStyle/>
          <a:p>
            <a:r>
              <a:rPr lang="en-US" altLang="en-US" b="1" dirty="0">
                <a:solidFill>
                  <a:srgbClr val="002060"/>
                </a:solidFill>
                <a:latin typeface="Century Gothic" pitchFamily="34" charset="0"/>
              </a:rPr>
              <a:t>Presented by </a:t>
            </a:r>
            <a:r>
              <a:rPr lang="en-US" altLang="en-US" b="1" dirty="0" smtClean="0">
                <a:solidFill>
                  <a:srgbClr val="002060"/>
                </a:solidFill>
                <a:latin typeface="Century Gothic" pitchFamily="34" charset="0"/>
              </a:rPr>
              <a:t>Carolyn M. Murray, </a:t>
            </a:r>
            <a:r>
              <a:rPr lang="en-US" altLang="en-US" b="1" dirty="0">
                <a:solidFill>
                  <a:srgbClr val="002060"/>
                </a:solidFill>
                <a:latin typeface="Century Gothic" pitchFamily="34" charset="0"/>
              </a:rPr>
              <a:t>Esq</a:t>
            </a:r>
            <a:r>
              <a:rPr lang="en-US" altLang="en-US" b="1" dirty="0" smtClean="0">
                <a:solidFill>
                  <a:srgbClr val="002060"/>
                </a:solidFill>
                <a:latin typeface="Century Gothic" pitchFamily="34" charset="0"/>
              </a:rPr>
              <a:t>. and Janelle M. Austin, Esq.</a:t>
            </a:r>
            <a:endParaRPr lang="en-US" dirty="0">
              <a:solidFill>
                <a:srgbClr val="002060"/>
              </a:solidFill>
            </a:endParaRPr>
          </a:p>
        </p:txBody>
      </p:sp>
    </p:spTree>
    <p:extLst>
      <p:ext uri="{BB962C8B-B14F-4D97-AF65-F5344CB8AC3E}">
        <p14:creationId xmlns:p14="http://schemas.microsoft.com/office/powerpoint/2010/main" val="312726799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177800" y="1143000"/>
            <a:ext cx="8572500" cy="5319713"/>
          </a:xfrm>
        </p:spPr>
        <p:txBody>
          <a:bodyPr/>
          <a:lstStyle/>
          <a:p>
            <a:pPr marL="457200" lvl="1" indent="-228600" eaLnBrk="1" hangingPunct="1">
              <a:buClr>
                <a:prstClr val="black"/>
              </a:buClr>
              <a:buFont typeface="Arial" panose="020B0604020202020204" pitchFamily="34" charset="0"/>
              <a:buChar char="•"/>
              <a:defRPr/>
            </a:pPr>
            <a:r>
              <a:rPr lang="en-US" altLang="en-US" b="1" dirty="0" smtClean="0">
                <a:latin typeface="Book Antiqua" panose="02040602050305030304" pitchFamily="18" charset="0"/>
                <a:ea typeface="MS PGothic" pitchFamily="34" charset="-128"/>
              </a:rPr>
              <a:t>Potential Violations.</a:t>
            </a:r>
            <a:r>
              <a:rPr lang="en-US" altLang="en-US" dirty="0" smtClean="0">
                <a:latin typeface="Book Antiqua" panose="02040602050305030304" pitchFamily="18" charset="0"/>
                <a:ea typeface="MS PGothic" pitchFamily="34" charset="-128"/>
              </a:rPr>
              <a:t>  Communications among a quorum would likely implicate the OML</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An e-mail, voice mail, IM, posting, or blog originally addressed to one member of a public body subsequently forwarded to, or reviewed by a quorum of members;</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An e-mail, voice mail, IM, posting or blog sent by a member to a quorum of members of a public body;</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 reply to an </a:t>
            </a:r>
            <a:r>
              <a:rPr lang="en-US" altLang="en-US" dirty="0">
                <a:latin typeface="Book Antiqua" panose="02040602050305030304" pitchFamily="18" charset="0"/>
              </a:rPr>
              <a:t>e-mail, voice mail, IM, posting, or blog originally addressed to one member of a public body subsequently forwarded to, or reviewed </a:t>
            </a:r>
            <a:r>
              <a:rPr lang="en-US" altLang="en-US" dirty="0" smtClean="0">
                <a:latin typeface="Book Antiqua" panose="02040602050305030304" pitchFamily="18" charset="0"/>
              </a:rPr>
              <a:t>by, </a:t>
            </a:r>
            <a:r>
              <a:rPr lang="en-US" altLang="en-US" dirty="0">
                <a:latin typeface="Book Antiqua" panose="02040602050305030304" pitchFamily="18" charset="0"/>
              </a:rPr>
              <a:t>a quorum of members</a:t>
            </a:r>
            <a:r>
              <a:rPr lang="en-US" altLang="en-US" dirty="0" smtClean="0">
                <a:latin typeface="Book Antiqua" panose="02040602050305030304" pitchFamily="18" charset="0"/>
              </a:rPr>
              <a:t>;</a:t>
            </a:r>
          </a:p>
          <a:p>
            <a:pPr marL="914400" lvl="2" eaLnBrk="1" hangingPunct="1">
              <a:buClr>
                <a:prstClr val="black"/>
              </a:buClr>
              <a:buFont typeface="Arial" panose="020B0604020202020204" pitchFamily="34" charset="0"/>
              <a:buChar char="•"/>
              <a:defRPr/>
            </a:pPr>
            <a:r>
              <a:rPr lang="en-US" altLang="en-US" dirty="0" smtClean="0">
                <a:latin typeface="Book Antiqua" panose="02040602050305030304" pitchFamily="18" charset="0"/>
              </a:rPr>
              <a:t>A web-based discussion group, chat room, or social networking site where a quorum is participating, whether contemporaneously or in serial fashion.</a:t>
            </a:r>
            <a:endParaRPr lang="en-US" altLang="en-US" dirty="0">
              <a:latin typeface="Book Antiqua" panose="02040602050305030304" pitchFamily="18" charset="0"/>
            </a:endParaRPr>
          </a:p>
        </p:txBody>
      </p:sp>
      <p:sp>
        <p:nvSpPr>
          <p:cNvPr id="4"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Meetings – 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374945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5575" y="381000"/>
            <a:ext cx="8763000" cy="665163"/>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cs typeface="Arial" charset="0"/>
              </a:rPr>
              <a:t>Public Body</a:t>
            </a:r>
          </a:p>
        </p:txBody>
      </p:sp>
      <p:sp>
        <p:nvSpPr>
          <p:cNvPr id="29699" name="Rectangle 3"/>
          <p:cNvSpPr>
            <a:spLocks noGrp="1" noChangeArrowheads="1"/>
          </p:cNvSpPr>
          <p:nvPr>
            <p:ph idx="1"/>
          </p:nvPr>
        </p:nvSpPr>
        <p:spPr>
          <a:xfrm>
            <a:off x="782542" y="1434366"/>
            <a:ext cx="7509066" cy="5210060"/>
          </a:xfrm>
        </p:spPr>
        <p:txBody>
          <a:bodyPr/>
          <a:lstStyle/>
          <a:p>
            <a:pPr marL="136525" indent="0" eaLnBrk="1" hangingPunct="1">
              <a:buClr>
                <a:srgbClr val="F9F9F9"/>
              </a:buClr>
              <a:buFont typeface="Wingdings 2" panose="05020102010507070707" pitchFamily="18" charset="2"/>
              <a:buNone/>
            </a:pPr>
            <a:r>
              <a:rPr lang="en-US" altLang="en-US" sz="2600" dirty="0" smtClean="0">
                <a:latin typeface="Book Antiqua" panose="02040602050305030304" pitchFamily="18" charset="0"/>
              </a:rPr>
              <a:t>“[A] multiple-member board, commission, committee </a:t>
            </a:r>
            <a:r>
              <a:rPr lang="en-US" altLang="en-US" sz="2600" dirty="0" smtClean="0">
                <a:solidFill>
                  <a:srgbClr val="0070C0"/>
                </a:solidFill>
                <a:latin typeface="Book Antiqua" panose="02040602050305030304" pitchFamily="18" charset="0"/>
              </a:rPr>
              <a:t>or subcommittee </a:t>
            </a:r>
            <a:r>
              <a:rPr lang="en-US" altLang="en-US" sz="2600" dirty="0" smtClean="0">
                <a:latin typeface="Book Antiqua" panose="02040602050305030304" pitchFamily="18" charset="0"/>
              </a:rPr>
              <a:t>within the executive or legislative branch or within any county, district, city, region or town, however created, elected, appointed or otherwise constituted, established to serve a public purpose; … and provided further, that a subcommittee shall include any multiple-member body created to advise or make recommendations to a public body.”</a:t>
            </a:r>
          </a:p>
          <a:p>
            <a:pPr marL="136525" indent="0" eaLnBrk="1" hangingPunct="1">
              <a:buClr>
                <a:srgbClr val="F9F9F9"/>
              </a:buClr>
            </a:pPr>
            <a:endParaRPr lang="en-US" altLang="en-US" sz="2400" dirty="0" smtClean="0">
              <a:latin typeface="Book Antiqua" panose="02040602050305030304" pitchFamily="18" charset="0"/>
            </a:endParaRPr>
          </a:p>
        </p:txBody>
      </p:sp>
      <p:pic>
        <p:nvPicPr>
          <p:cNvPr id="2970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2899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28600" y="401638"/>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Public Body (cont.)</a:t>
            </a:r>
          </a:p>
        </p:txBody>
      </p:sp>
      <p:sp>
        <p:nvSpPr>
          <p:cNvPr id="31747" name="Rectangle 3"/>
          <p:cNvSpPr>
            <a:spLocks noGrp="1" noChangeArrowheads="1"/>
          </p:cNvSpPr>
          <p:nvPr>
            <p:ph idx="1"/>
          </p:nvPr>
        </p:nvSpPr>
        <p:spPr>
          <a:xfrm>
            <a:off x="433604" y="1436889"/>
            <a:ext cx="8352992" cy="5621482"/>
          </a:xfrm>
        </p:spPr>
        <p:txBody>
          <a:bodyPr/>
          <a:lstStyle/>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Any multiple-member board, commission, committee, or sub-committee, however created or otherwise constituted, established to serve a public </a:t>
            </a:r>
            <a:r>
              <a:rPr lang="en-US" altLang="en-US" sz="2400" dirty="0" smtClean="0">
                <a:latin typeface="Book Antiqua" panose="02040602050305030304" pitchFamily="18" charset="0"/>
              </a:rPr>
              <a:t>purpose:</a:t>
            </a:r>
            <a:endParaRPr lang="en-US" altLang="en-US" sz="2400" dirty="0">
              <a:latin typeface="Book Antiqua" panose="02040602050305030304" pitchFamily="18" charset="0"/>
            </a:endParaRP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“Within government”;</a:t>
            </a: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Empowered to act collectively; and</a:t>
            </a:r>
          </a:p>
          <a:p>
            <a:pPr marL="630237" lvl="2" eaLnBrk="1" hangingPunct="1">
              <a:buSzPct val="65000"/>
              <a:buFont typeface="Arial" panose="020B0604020202020204" pitchFamily="34" charset="0"/>
              <a:buChar char="•"/>
              <a:defRPr/>
            </a:pPr>
            <a:r>
              <a:rPr lang="en-US" altLang="en-US" sz="2400" dirty="0">
                <a:latin typeface="Book Antiqua" panose="02040602050305030304" pitchFamily="18" charset="0"/>
              </a:rPr>
              <a:t>Serve a public purpose.</a:t>
            </a:r>
          </a:p>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The focus of the rule is on the manner in which the committee is created, either formally or informally, rather than on who created it.</a:t>
            </a:r>
          </a:p>
          <a:p>
            <a:pPr marL="365125" indent="-228600"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Conservative approach is to err on side of compliance with law.</a:t>
            </a:r>
          </a:p>
          <a:p>
            <a:pPr marL="136525" indent="0" eaLnBrk="1" hangingPunct="1">
              <a:buClr>
                <a:srgbClr val="F9F9F9"/>
              </a:buClr>
              <a:buNone/>
            </a:pPr>
            <a:endParaRPr lang="en-US" altLang="en-US" dirty="0">
              <a:latin typeface="Book Antiqua" panose="02040602050305030304" pitchFamily="18" charset="0"/>
            </a:endParaRPr>
          </a:p>
          <a:p>
            <a:pPr marL="136525" indent="0" eaLnBrk="1" hangingPunct="1">
              <a:buClr>
                <a:srgbClr val="F9F9F9"/>
              </a:buClr>
              <a:buNone/>
            </a:pPr>
            <a:endParaRPr lang="en-US" altLang="en-US" dirty="0">
              <a:latin typeface="Book Antiqua" panose="02040602050305030304" pitchFamily="18" charset="0"/>
            </a:endParaRPr>
          </a:p>
        </p:txBody>
      </p:sp>
      <p:pic>
        <p:nvPicPr>
          <p:cNvPr id="317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60598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218209"/>
            <a:ext cx="8547100" cy="1007918"/>
          </a:xfrm>
        </p:spPr>
        <p:txBody>
          <a:bodyPr>
            <a:normAutofit/>
          </a:bodyPr>
          <a:lstStyle/>
          <a:p>
            <a:r>
              <a:rPr lang="en-US" sz="4000" dirty="0" smtClean="0">
                <a:solidFill>
                  <a:schemeClr val="tx1"/>
                </a:solidFill>
                <a:effectLst/>
                <a:latin typeface="Lucida Bright" panose="02040602050505020304" pitchFamily="18" charset="0"/>
              </a:rPr>
              <a:t>Public Body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sz="4000" dirty="0" smtClean="0">
                <a:solidFill>
                  <a:schemeClr val="tx1"/>
                </a:solidFill>
                <a:effectLst/>
                <a:latin typeface="Lucida Bright" panose="02040602050505020304" pitchFamily="18" charset="0"/>
              </a:rPr>
              <a:t> Subcommittee</a:t>
            </a:r>
            <a:endParaRPr lang="en-US" sz="4000" dirty="0">
              <a:solidFill>
                <a:schemeClr val="tx1"/>
              </a:solidFill>
              <a:effectLst/>
              <a:latin typeface="Lucida Bright" panose="02040602050505020304" pitchFamily="18" charset="0"/>
            </a:endParaRPr>
          </a:p>
        </p:txBody>
      </p:sp>
      <p:sp>
        <p:nvSpPr>
          <p:cNvPr id="3" name="Content Placeholder 2"/>
          <p:cNvSpPr>
            <a:spLocks noGrp="1"/>
          </p:cNvSpPr>
          <p:nvPr>
            <p:ph idx="1"/>
          </p:nvPr>
        </p:nvSpPr>
        <p:spPr>
          <a:xfrm>
            <a:off x="393700" y="1442027"/>
            <a:ext cx="8521700" cy="5216237"/>
          </a:xfrm>
        </p:spPr>
        <p:txBody>
          <a:bodyPr/>
          <a:lstStyle/>
          <a:p>
            <a:pPr marL="365125" indent="-228600" eaLnBrk="1" hangingPunct="1">
              <a:buClr>
                <a:schemeClr val="tx1"/>
              </a:buClr>
              <a:buFont typeface="Arial" panose="020B0604020202020204" pitchFamily="34" charset="0"/>
              <a:buChar char="•"/>
              <a:defRPr/>
            </a:pPr>
            <a:r>
              <a:rPr lang="en-US" sz="2400" dirty="0" smtClean="0">
                <a:latin typeface="Book Antiqua" panose="02040602050305030304" pitchFamily="18" charset="0"/>
              </a:rPr>
              <a:t>Subcommittee </a:t>
            </a:r>
            <a:r>
              <a:rPr lang="en-US" sz="2400" dirty="0">
                <a:latin typeface="Book Antiqua" panose="02040602050305030304" pitchFamily="18" charset="0"/>
              </a:rPr>
              <a:t>– any multiple-member body created to advise or make recommendations to a public body:</a:t>
            </a:r>
          </a:p>
          <a:p>
            <a:pPr marL="630237" lvl="2" eaLnBrk="1" hangingPunct="1">
              <a:buSzPct val="65000"/>
              <a:buFont typeface="Arial" panose="020B0604020202020204" pitchFamily="34" charset="0"/>
              <a:buChar char="•"/>
              <a:defRPr/>
            </a:pPr>
            <a:r>
              <a:rPr lang="en-US" sz="2400" dirty="0">
                <a:latin typeface="Book Antiqua" panose="02040602050305030304" pitchFamily="18" charset="0"/>
              </a:rPr>
              <a:t>Intent to create a subcommittee is not required;</a:t>
            </a:r>
          </a:p>
          <a:p>
            <a:pPr marL="630237" lvl="2" eaLnBrk="1" hangingPunct="1">
              <a:buSzPct val="65000"/>
              <a:buFont typeface="Arial" panose="020B0604020202020204" pitchFamily="34" charset="0"/>
              <a:buChar char="•"/>
              <a:defRPr/>
            </a:pPr>
            <a:r>
              <a:rPr lang="en-US" sz="2400" dirty="0">
                <a:latin typeface="Book Antiqua" panose="02040602050305030304" pitchFamily="18" charset="0"/>
              </a:rPr>
              <a:t>A</a:t>
            </a:r>
            <a:r>
              <a:rPr lang="en-US" sz="2400" dirty="0" smtClean="0">
                <a:latin typeface="Book Antiqua" panose="02040602050305030304" pitchFamily="18" charset="0"/>
              </a:rPr>
              <a:t>G </a:t>
            </a:r>
            <a:r>
              <a:rPr lang="en-US" sz="2400" dirty="0">
                <a:latin typeface="Book Antiqua" panose="02040602050305030304" pitchFamily="18" charset="0"/>
              </a:rPr>
              <a:t>looks to three factors in determining if group constitutes </a:t>
            </a:r>
            <a:r>
              <a:rPr lang="en-US" sz="2400" dirty="0" smtClean="0">
                <a:latin typeface="Book Antiqua" panose="02040602050305030304" pitchFamily="18" charset="0"/>
              </a:rPr>
              <a:t>subcommittee:</a:t>
            </a:r>
          </a:p>
          <a:p>
            <a:pPr marL="849308" lvl="3" eaLnBrk="1" hangingPunct="1">
              <a:buSzPct val="65000"/>
              <a:buFont typeface="Arial" panose="020B0604020202020204" pitchFamily="34" charset="0"/>
              <a:buChar char="•"/>
              <a:defRPr/>
            </a:pPr>
            <a:r>
              <a:rPr lang="en-US" dirty="0" smtClean="0">
                <a:latin typeface="Book Antiqua" panose="02040602050305030304" pitchFamily="18" charset="0"/>
              </a:rPr>
              <a:t>1) is </a:t>
            </a:r>
            <a:r>
              <a:rPr lang="en-US" dirty="0">
                <a:latin typeface="Book Antiqua" panose="02040602050305030304" pitchFamily="18" charset="0"/>
              </a:rPr>
              <a:t>it “within government</a:t>
            </a:r>
            <a:r>
              <a:rPr lang="en-US" dirty="0" smtClean="0">
                <a:latin typeface="Book Antiqua" panose="02040602050305030304" pitchFamily="18" charset="0"/>
              </a:rPr>
              <a:t>”;</a:t>
            </a:r>
          </a:p>
          <a:p>
            <a:pPr marL="849308" lvl="3" eaLnBrk="1" hangingPunct="1">
              <a:buSzPct val="65000"/>
              <a:buFont typeface="Arial" panose="020B0604020202020204" pitchFamily="34" charset="0"/>
              <a:buChar char="•"/>
              <a:defRPr/>
            </a:pPr>
            <a:r>
              <a:rPr lang="en-US" dirty="0" smtClean="0">
                <a:latin typeface="Book Antiqua" panose="02040602050305030304" pitchFamily="18" charset="0"/>
              </a:rPr>
              <a:t>2) is it “empowered </a:t>
            </a:r>
            <a:r>
              <a:rPr lang="en-US" dirty="0">
                <a:latin typeface="Book Antiqua" panose="02040602050305030304" pitchFamily="18" charset="0"/>
              </a:rPr>
              <a:t>to act </a:t>
            </a:r>
            <a:r>
              <a:rPr lang="en-US" dirty="0" smtClean="0">
                <a:latin typeface="Book Antiqua" panose="02040602050305030304" pitchFamily="18" charset="0"/>
              </a:rPr>
              <a:t>collectively”; and </a:t>
            </a:r>
          </a:p>
          <a:p>
            <a:pPr marL="849308" lvl="3" eaLnBrk="1" hangingPunct="1">
              <a:buSzPct val="65000"/>
              <a:buFont typeface="Arial" panose="020B0604020202020204" pitchFamily="34" charset="0"/>
              <a:buChar char="•"/>
              <a:defRPr/>
            </a:pPr>
            <a:r>
              <a:rPr lang="en-US" dirty="0" smtClean="0">
                <a:latin typeface="Book Antiqua" panose="02040602050305030304" pitchFamily="18" charset="0"/>
              </a:rPr>
              <a:t>3) is it serving </a:t>
            </a:r>
            <a:r>
              <a:rPr lang="en-US" dirty="0">
                <a:latin typeface="Book Antiqua" panose="02040602050305030304" pitchFamily="18" charset="0"/>
              </a:rPr>
              <a:t>a “public </a:t>
            </a:r>
            <a:r>
              <a:rPr lang="en-US" dirty="0" smtClean="0">
                <a:latin typeface="Book Antiqua" panose="02040602050305030304" pitchFamily="18" charset="0"/>
              </a:rPr>
              <a:t>purpose.”</a:t>
            </a:r>
            <a:endParaRPr lang="en-US" dirty="0">
              <a:latin typeface="Book Antiqua" panose="02040602050305030304" pitchFamily="18" charset="0"/>
            </a:endParaRPr>
          </a:p>
          <a:p>
            <a:pPr marL="365125" indent="-228600" eaLnBrk="1" hangingPunct="1">
              <a:buClr>
                <a:schemeClr val="tx1"/>
              </a:buClr>
              <a:buFont typeface="Arial" panose="020B0604020202020204" pitchFamily="34" charset="0"/>
              <a:buChar char="•"/>
              <a:defRPr/>
            </a:pPr>
            <a:r>
              <a:rPr lang="en-US" sz="2400" dirty="0">
                <a:latin typeface="Book Antiqua" panose="02040602050305030304" pitchFamily="18" charset="0"/>
              </a:rPr>
              <a:t>Committees or subcommittees created by sole officer who has authority to act independently are excluded, i.e., the so-called “Connelly Rule.”</a:t>
            </a: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99375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6213" y="381000"/>
            <a:ext cx="8763000" cy="665163"/>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Scheduling Meetings </a:t>
            </a:r>
            <a:r>
              <a:rPr lang="en-US" altLang="en-US" sz="4000" b="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 </a:t>
            </a:r>
            <a:r>
              <a:rPr lang="en-US" altLang="en-US" sz="4000" dirty="0" smtClean="0">
                <a:solidFill>
                  <a:schemeClr val="tx1"/>
                </a:solidFill>
                <a:effectLst/>
                <a:latin typeface="Lucida Bright" pitchFamily="18" charset="0"/>
                <a:ea typeface="MS PGothic" pitchFamily="34" charset="-128"/>
              </a:rPr>
              <a:t>Location</a:t>
            </a:r>
          </a:p>
        </p:txBody>
      </p:sp>
      <p:sp>
        <p:nvSpPr>
          <p:cNvPr id="68611" name="Rectangle 3"/>
          <p:cNvSpPr>
            <a:spLocks noGrp="1" noChangeArrowheads="1"/>
          </p:cNvSpPr>
          <p:nvPr>
            <p:ph idx="1"/>
          </p:nvPr>
        </p:nvSpPr>
        <p:spPr>
          <a:xfrm>
            <a:off x="518681" y="1412260"/>
            <a:ext cx="8753475" cy="4876800"/>
          </a:xfrm>
        </p:spPr>
        <p:txBody>
          <a:bodyPr rtlCol="0">
            <a:normAutofit/>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600" b="1" dirty="0" smtClean="0">
                <a:solidFill>
                  <a:prstClr val="black"/>
                </a:solidFill>
                <a:latin typeface="Book Antiqua" panose="02040602050305030304" pitchFamily="18" charset="0"/>
              </a:rPr>
              <a:t>Accessibility</a:t>
            </a:r>
          </a:p>
          <a:p>
            <a:pPr marL="868680" lvl="1" indent="-283464" eaLnBrk="1" fontAlgn="auto" hangingPunct="1">
              <a:spcAft>
                <a:spcPts val="0"/>
              </a:spcAft>
              <a:buFont typeface="Arial" panose="020B0604020202020204" pitchFamily="34" charset="0"/>
              <a:buChar char="√"/>
              <a:defRPr/>
            </a:pPr>
            <a:r>
              <a:rPr lang="en-US" altLang="en-US" sz="2600" dirty="0" smtClean="0">
                <a:solidFill>
                  <a:prstClr val="black"/>
                </a:solidFill>
                <a:latin typeface="Book Antiqua" panose="02040602050305030304" pitchFamily="18" charset="0"/>
              </a:rPr>
              <a:t>Location </a:t>
            </a:r>
            <a:r>
              <a:rPr lang="en-US" altLang="en-US" sz="2600" dirty="0">
                <a:solidFill>
                  <a:prstClr val="black"/>
                </a:solidFill>
                <a:latin typeface="Book Antiqua" panose="02040602050305030304" pitchFamily="18" charset="0"/>
              </a:rPr>
              <a:t>of meeting must be included in notice </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Location of meeting </a:t>
            </a:r>
            <a:r>
              <a:rPr lang="en-US" altLang="en-US" sz="2600" b="1" dirty="0">
                <a:solidFill>
                  <a:srgbClr val="0070C0"/>
                </a:solidFill>
                <a:latin typeface="Book Antiqua" panose="02040602050305030304" pitchFamily="18" charset="0"/>
              </a:rPr>
              <a:t>must be accessible</a:t>
            </a:r>
            <a:r>
              <a:rPr lang="en-US" altLang="en-US" sz="2600" dirty="0">
                <a:solidFill>
                  <a:prstClr val="black"/>
                </a:solidFill>
                <a:latin typeface="Book Antiqua" panose="02040602050305030304" pitchFamily="18" charset="0"/>
              </a:rPr>
              <a:t>; required both by the OML and the </a:t>
            </a:r>
            <a:r>
              <a:rPr lang="en-US" altLang="en-US" sz="2600" dirty="0" smtClean="0">
                <a:solidFill>
                  <a:prstClr val="black"/>
                </a:solidFill>
                <a:latin typeface="Book Antiqua" panose="02040602050305030304" pitchFamily="18" charset="0"/>
              </a:rPr>
              <a:t>ADA</a:t>
            </a:r>
            <a:endParaRPr lang="en-US" altLang="en-US" sz="2600" b="1" dirty="0">
              <a:solidFill>
                <a:prstClr val="black"/>
              </a:solidFill>
              <a:latin typeface="Book Antiqua" panose="02040602050305030304"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600" b="1" dirty="0">
                <a:solidFill>
                  <a:prstClr val="black"/>
                </a:solidFill>
                <a:latin typeface="Book Antiqua" panose="02040602050305030304" pitchFamily="18" charset="0"/>
              </a:rPr>
              <a:t>Practical considerations include:</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Ability to meet </a:t>
            </a:r>
            <a:r>
              <a:rPr lang="en-US" altLang="en-US" sz="2600" dirty="0" smtClean="0">
                <a:solidFill>
                  <a:prstClr val="black"/>
                </a:solidFill>
                <a:latin typeface="Book Antiqua" panose="02040602050305030304" pitchFamily="18" charset="0"/>
              </a:rPr>
              <a:t>at </a:t>
            </a:r>
            <a:r>
              <a:rPr lang="en-US" altLang="en-US" sz="2600" dirty="0">
                <a:solidFill>
                  <a:prstClr val="black"/>
                </a:solidFill>
                <a:latin typeface="Book Antiqua" panose="02040602050305030304" pitchFamily="18" charset="0"/>
              </a:rPr>
              <a:t>privately owned location</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Moving meeting to different location (e.g., unanticipated attendance)</a:t>
            </a:r>
          </a:p>
          <a:p>
            <a:pPr marL="868680" lvl="1" indent="-283464" eaLnBrk="1" fontAlgn="auto" hangingPunct="1">
              <a:spcAft>
                <a:spcPts val="0"/>
              </a:spcAft>
              <a:buFont typeface="Arial" panose="020B0604020202020204" pitchFamily="34" charset="0"/>
              <a:buChar char="√"/>
              <a:defRPr/>
            </a:pPr>
            <a:r>
              <a:rPr lang="en-US" altLang="en-US" sz="2600" dirty="0">
                <a:solidFill>
                  <a:prstClr val="black"/>
                </a:solidFill>
                <a:latin typeface="Book Antiqua" panose="02040602050305030304" pitchFamily="18" charset="0"/>
              </a:rPr>
              <a:t>Closing door during open session</a:t>
            </a:r>
          </a:p>
          <a:p>
            <a:pPr marL="548640" indent="-411480" eaLnBrk="1" fontAlgn="auto" hangingPunct="1">
              <a:spcAft>
                <a:spcPts val="0"/>
              </a:spcAft>
              <a:buClr>
                <a:schemeClr val="tx1">
                  <a:shade val="95000"/>
                </a:schemeClr>
              </a:buClr>
              <a:buFont typeface="Arial" panose="020B0604020202020204" pitchFamily="34" charset="0"/>
              <a:buChar char="•"/>
              <a:defRPr/>
            </a:pPr>
            <a:endParaRPr lang="en-US" altLang="en-US" sz="3600" b="1" dirty="0" smtClean="0">
              <a:solidFill>
                <a:prstClr val="black"/>
              </a:solidFill>
              <a:latin typeface="Garamond"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endParaRPr lang="en-US" altLang="en-US" sz="3600" b="1" dirty="0" smtClean="0">
              <a:solidFill>
                <a:prstClr val="black"/>
              </a:solidFill>
              <a:latin typeface="Garamond" pitchFamily="18" charset="0"/>
            </a:endParaRPr>
          </a:p>
          <a:p>
            <a:pPr marL="868680" lvl="1" indent="-283464" eaLnBrk="1" fontAlgn="auto" hangingPunct="1">
              <a:spcAft>
                <a:spcPts val="0"/>
              </a:spcAft>
              <a:buFont typeface="Arial" panose="020B0604020202020204" pitchFamily="34" charset="0"/>
              <a:buChar char="•"/>
              <a:defRPr/>
            </a:pPr>
            <a:endParaRPr lang="en-US" sz="1400" dirty="0" smtClean="0"/>
          </a:p>
          <a:p>
            <a:pPr marL="800100" lvl="1" indent="-342900" eaLnBrk="1" fontAlgn="auto" hangingPunct="1">
              <a:spcAft>
                <a:spcPts val="0"/>
              </a:spcAft>
              <a:buFont typeface="Arial" panose="020B0604020202020204" pitchFamily="34" charset="0"/>
              <a:buChar char="•"/>
              <a:defRPr/>
            </a:pPr>
            <a:endParaRPr lang="en-US" sz="2200" dirty="0"/>
          </a:p>
        </p:txBody>
      </p:sp>
      <p:pic>
        <p:nvPicPr>
          <p:cNvPr id="337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879054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763000" cy="921327"/>
          </a:xfrm>
        </p:spPr>
        <p:txBody>
          <a:bodyPr>
            <a:normAutofit/>
          </a:bodyPr>
          <a:lstStyle/>
          <a:p>
            <a:pPr eaLnBrk="1" fontAlgn="auto" hangingPunct="1">
              <a:spcAft>
                <a:spcPts val="0"/>
              </a:spcAft>
              <a:defRPr/>
            </a:pPr>
            <a:r>
              <a:rPr lang="en-US" altLang="en-US" sz="40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Meeting Notices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altLang="en-US" sz="40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 Posting</a:t>
            </a:r>
            <a:endParaRPr lang="en-US" altLang="en-US" sz="4000" dirty="0" smtClean="0">
              <a:solidFill>
                <a:schemeClr val="tx1"/>
              </a:solidFill>
              <a:effectLst/>
              <a:latin typeface="Lucida Bright" pitchFamily="18" charset="0"/>
              <a:ea typeface="MS PGothic" pitchFamily="34" charset="-128"/>
            </a:endParaRPr>
          </a:p>
        </p:txBody>
      </p:sp>
      <p:sp>
        <p:nvSpPr>
          <p:cNvPr id="35843" name="Rectangle 3"/>
          <p:cNvSpPr>
            <a:spLocks noGrp="1" noChangeArrowheads="1"/>
          </p:cNvSpPr>
          <p:nvPr>
            <p:ph idx="1"/>
          </p:nvPr>
        </p:nvSpPr>
        <p:spPr>
          <a:xfrm>
            <a:off x="431801" y="1302326"/>
            <a:ext cx="8280400" cy="5382491"/>
          </a:xfrm>
        </p:spPr>
        <p:txBody>
          <a:bodyPr/>
          <a:lstStyle/>
          <a:p>
            <a:pPr marL="457200" lvl="1" indent="-228600" eaLnBrk="1" hangingPunct="1">
              <a:buFont typeface="Arial" panose="020B0604020202020204" pitchFamily="34" charset="0"/>
              <a:buChar char="•"/>
            </a:pPr>
            <a:r>
              <a:rPr lang="en-US" altLang="en-US" b="1" dirty="0" smtClean="0">
                <a:solidFill>
                  <a:srgbClr val="0070C0"/>
                </a:solidFill>
                <a:latin typeface="Book Antiqua" panose="02040602050305030304" pitchFamily="18" charset="0"/>
              </a:rPr>
              <a:t>When </a:t>
            </a:r>
            <a:r>
              <a:rPr lang="en-US" altLang="en-US" dirty="0" smtClean="0">
                <a:latin typeface="Book Antiqua" panose="02040602050305030304" pitchFamily="18" charset="0"/>
              </a:rPr>
              <a:t>- Posted at least 48 hours in advance of meeting, </a:t>
            </a:r>
            <a:r>
              <a:rPr lang="en-US" altLang="en-US" b="1" dirty="0" smtClean="0">
                <a:latin typeface="Book Antiqua" panose="02040602050305030304" pitchFamily="18" charset="0"/>
              </a:rPr>
              <a:t>excluding</a:t>
            </a:r>
            <a:r>
              <a:rPr lang="en-US" altLang="en-US" dirty="0" smtClean="0">
                <a:latin typeface="Book Antiqua" panose="02040602050305030304" pitchFamily="18" charset="0"/>
              </a:rPr>
              <a:t> Saturdays, Sundays, and legal holidays unless an “emergency” </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For a Monday meeting, notice must be posted on Thursday</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If Monday is a holiday, a Tuesday meeting must also be posted on Thursday</a:t>
            </a: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Notice</a:t>
            </a:r>
            <a:r>
              <a:rPr lang="en-US" altLang="en-US" sz="2400" dirty="0" smtClean="0">
                <a:solidFill>
                  <a:schemeClr val="bg2"/>
                </a:solidFill>
                <a:latin typeface="Book Antiqua" panose="02040602050305030304" pitchFamily="18" charset="0"/>
              </a:rPr>
              <a:t> </a:t>
            </a:r>
            <a:r>
              <a:rPr lang="en-US" altLang="en-US" sz="2400" b="1" dirty="0" smtClean="0">
                <a:solidFill>
                  <a:srgbClr val="0070C0"/>
                </a:solidFill>
                <a:latin typeface="Book Antiqua" panose="02040602050305030304" pitchFamily="18" charset="0"/>
              </a:rPr>
              <a:t>must state the date and time </a:t>
            </a:r>
            <a:r>
              <a:rPr lang="en-US" altLang="en-US" sz="2400" dirty="0" smtClean="0">
                <a:latin typeface="Book Antiqua" panose="02040602050305030304" pitchFamily="18" charset="0"/>
              </a:rPr>
              <a:t>that the</a:t>
            </a:r>
            <a:r>
              <a:rPr lang="en-US" altLang="en-US" sz="2400" b="1" dirty="0" smtClean="0">
                <a:solidFill>
                  <a:srgbClr val="FBFBFB"/>
                </a:solidFill>
                <a:latin typeface="Book Antiqua" panose="02040602050305030304" pitchFamily="18" charset="0"/>
              </a:rPr>
              <a:t> </a:t>
            </a:r>
            <a:r>
              <a:rPr lang="en-US" altLang="en-US" sz="2400" b="1" dirty="0" smtClean="0">
                <a:solidFill>
                  <a:srgbClr val="0070C0"/>
                </a:solidFill>
                <a:latin typeface="Book Antiqua" panose="02040602050305030304" pitchFamily="18" charset="0"/>
              </a:rPr>
              <a:t>notice is posted</a:t>
            </a:r>
            <a:endParaRPr lang="en-US" altLang="en-US" sz="2400" dirty="0" smtClean="0">
              <a:latin typeface="Book Antiqua" panose="02040602050305030304" pitchFamily="18" charset="0"/>
            </a:endParaRPr>
          </a:p>
          <a:p>
            <a:pPr marL="914400" lvl="2" eaLnBrk="1" hangingPunct="1">
              <a:buFont typeface="Arial" panose="020B0604020202020204" pitchFamily="34" charset="0"/>
              <a:buChar char="•"/>
            </a:pPr>
            <a:r>
              <a:rPr lang="en-US" altLang="en-US" sz="2400" dirty="0" smtClean="0">
                <a:latin typeface="Book Antiqua" panose="02040602050305030304" pitchFamily="18" charset="0"/>
              </a:rPr>
              <a:t>If revised, must state both the date and time of the original posting and the date and time of the revised posting</a:t>
            </a:r>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64008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3096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304800"/>
            <a:ext cx="8763000" cy="921327"/>
          </a:xfrm>
        </p:spPr>
        <p:txBody>
          <a:bodyPr>
            <a:normAutofit/>
          </a:bodyPr>
          <a:lstStyle/>
          <a:p>
            <a:pPr eaLnBrk="1" fontAlgn="auto" hangingPunct="1">
              <a:spcAft>
                <a:spcPts val="0"/>
              </a:spcAft>
              <a:defRPr/>
            </a:pPr>
            <a:r>
              <a:rPr lang="en-US" altLang="en-US" sz="40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Meeting Notices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altLang="en-US" sz="40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 Posting</a:t>
            </a:r>
            <a:endParaRPr lang="en-US" altLang="en-US" sz="4000" dirty="0" smtClean="0">
              <a:solidFill>
                <a:schemeClr val="tx1"/>
              </a:solidFill>
              <a:effectLst/>
              <a:latin typeface="Lucida Bright" pitchFamily="18" charset="0"/>
              <a:ea typeface="MS PGothic" pitchFamily="34" charset="-128"/>
            </a:endParaRPr>
          </a:p>
        </p:txBody>
      </p:sp>
      <p:sp>
        <p:nvSpPr>
          <p:cNvPr id="35843" name="Rectangle 3"/>
          <p:cNvSpPr>
            <a:spLocks noGrp="1" noChangeArrowheads="1"/>
          </p:cNvSpPr>
          <p:nvPr>
            <p:ph idx="1"/>
          </p:nvPr>
        </p:nvSpPr>
        <p:spPr>
          <a:xfrm>
            <a:off x="406401" y="1238827"/>
            <a:ext cx="8267700" cy="5593772"/>
          </a:xfrm>
        </p:spPr>
        <p:txBody>
          <a:bodyPr/>
          <a:lstStyle/>
          <a:p>
            <a:pPr marL="457200" lvl="1" indent="-228600" eaLnBrk="1" hangingPunct="1">
              <a:buClr>
                <a:prstClr val="black"/>
              </a:buClr>
              <a:buFont typeface="Arial" panose="020B0604020202020204" pitchFamily="34" charset="0"/>
              <a:buChar char="•"/>
            </a:pPr>
            <a:r>
              <a:rPr lang="en-US" altLang="en-US" sz="2000" b="1" dirty="0" smtClean="0">
                <a:solidFill>
                  <a:srgbClr val="0070C0"/>
                </a:solidFill>
                <a:latin typeface="Book Antiqua" panose="02040602050305030304" pitchFamily="18" charset="0"/>
              </a:rPr>
              <a:t>Where</a:t>
            </a:r>
            <a:r>
              <a:rPr lang="en-US" altLang="en-US" sz="2000" b="1" dirty="0" smtClean="0">
                <a:solidFill>
                  <a:prstClr val="black"/>
                </a:solidFill>
                <a:latin typeface="Book Antiqua" panose="02040602050305030304" pitchFamily="18" charset="0"/>
              </a:rPr>
              <a:t> </a:t>
            </a:r>
            <a:r>
              <a:rPr lang="en-US" altLang="en-US" sz="2000" dirty="0" smtClean="0">
                <a:solidFill>
                  <a:prstClr val="black"/>
                </a:solidFill>
                <a:latin typeface="Book Antiqua" panose="02040602050305030304" pitchFamily="18" charset="0"/>
              </a:rPr>
              <a:t>- </a:t>
            </a:r>
            <a:r>
              <a:rPr lang="en-US" altLang="en-US" sz="2000" dirty="0" smtClean="0">
                <a:latin typeface="Book Antiqua" panose="02040602050305030304" pitchFamily="18" charset="0"/>
                <a:ea typeface="MS PGothic" panose="020B0600070205080204" pitchFamily="34" charset="-128"/>
              </a:rPr>
              <a:t>Must be filed with Town Clerk and posted in manner conspicuously visible to the public </a:t>
            </a:r>
            <a:r>
              <a:rPr lang="en-US" altLang="en-US" sz="2000" b="1" u="sng" dirty="0" smtClean="0">
                <a:solidFill>
                  <a:srgbClr val="0070C0"/>
                </a:solidFill>
                <a:latin typeface="Book Antiqua" panose="02040602050305030304" pitchFamily="18" charset="0"/>
                <a:ea typeface="MS PGothic" panose="020B0600070205080204" pitchFamily="34" charset="-128"/>
              </a:rPr>
              <a:t>at all hours</a:t>
            </a:r>
            <a:r>
              <a:rPr lang="en-US" altLang="en-US" sz="2000" b="1" dirty="0" smtClean="0">
                <a:solidFill>
                  <a:srgbClr val="0070C0"/>
                </a:solidFill>
                <a:latin typeface="Book Antiqua" panose="02040602050305030304" pitchFamily="18" charset="0"/>
                <a:ea typeface="MS PGothic" panose="020B0600070205080204" pitchFamily="34" charset="-128"/>
              </a:rPr>
              <a:t> </a:t>
            </a:r>
            <a:r>
              <a:rPr lang="en-US" altLang="en-US" sz="2000" dirty="0" smtClean="0">
                <a:latin typeface="Book Antiqua" panose="02040602050305030304" pitchFamily="18" charset="0"/>
                <a:ea typeface="MS PGothic" panose="020B0600070205080204" pitchFamily="34" charset="-128"/>
              </a:rPr>
              <a:t>in, on, or near the municipal building housing clerk’s office.</a:t>
            </a:r>
          </a:p>
          <a:p>
            <a:pPr marL="676275" lvl="3" eaLnBrk="1" hangingPunct="1">
              <a:buClr>
                <a:prstClr val="black"/>
              </a:buClr>
              <a:buFont typeface="Arial" panose="020B0604020202020204" pitchFamily="34" charset="0"/>
              <a:buChar char="•"/>
            </a:pPr>
            <a:r>
              <a:rPr lang="en-US" altLang="en-US" sz="1800" b="1" i="1" dirty="0" smtClean="0">
                <a:latin typeface="Book Antiqua" panose="02040602050305030304" pitchFamily="18" charset="0"/>
                <a:ea typeface="MS PGothic" panose="020B0600070205080204" pitchFamily="34" charset="-128"/>
              </a:rPr>
              <a:t>Alternatively, new regulations expressly </a:t>
            </a:r>
            <a:r>
              <a:rPr lang="en-US" altLang="en-US" sz="1800" b="1" i="1" dirty="0">
                <a:latin typeface="Book Antiqua" panose="02040602050305030304" pitchFamily="18" charset="0"/>
                <a:ea typeface="MS PGothic" panose="020B0600070205080204" pitchFamily="34" charset="-128"/>
              </a:rPr>
              <a:t>provide that a municipality may use its official website </a:t>
            </a:r>
            <a:r>
              <a:rPr lang="en-US" altLang="en-US" sz="1800" b="1" i="1" dirty="0" smtClean="0">
                <a:latin typeface="Book Antiqua" panose="02040602050305030304" pitchFamily="18" charset="0"/>
                <a:ea typeface="MS PGothic" panose="020B0600070205080204" pitchFamily="34" charset="-128"/>
              </a:rPr>
              <a:t>as the official posting location.   This eliminates </a:t>
            </a:r>
            <a:r>
              <a:rPr lang="en-US" altLang="en-US" sz="1800" b="1" i="1" dirty="0">
                <a:latin typeface="Book Antiqua" panose="02040602050305030304" pitchFamily="18" charset="0"/>
                <a:ea typeface="MS PGothic" panose="020B0600070205080204" pitchFamily="34" charset="-128"/>
              </a:rPr>
              <a:t>requirement to post meeting notices in two locations</a:t>
            </a:r>
            <a:r>
              <a:rPr lang="en-US" altLang="en-US" sz="1800" b="1" i="1" dirty="0" smtClean="0">
                <a:latin typeface="Book Antiqua" panose="02040602050305030304" pitchFamily="18" charset="0"/>
                <a:ea typeface="MS PGothic" panose="020B0600070205080204" pitchFamily="34" charset="-128"/>
              </a:rPr>
              <a:t>.</a:t>
            </a:r>
          </a:p>
          <a:p>
            <a:pPr marL="493717" lvl="3" indent="0" eaLnBrk="1" hangingPunct="1">
              <a:buClr>
                <a:prstClr val="black"/>
              </a:buClr>
              <a:buNone/>
            </a:pPr>
            <a:endParaRPr lang="en-US" altLang="en-US" sz="1800" b="1" i="1" dirty="0">
              <a:latin typeface="Garamond" panose="02020404030301010803" pitchFamily="18" charset="0"/>
            </a:endParaRPr>
          </a:p>
          <a:p>
            <a:pPr marL="868363" lvl="4" eaLnBrk="1" hangingPunct="1">
              <a:buClr>
                <a:prstClr val="black"/>
              </a:buClr>
              <a:buFont typeface="Arial" panose="020B0604020202020204" pitchFamily="34" charset="0"/>
              <a:buChar char="•"/>
            </a:pPr>
            <a:r>
              <a:rPr lang="en-US" altLang="en-US" sz="1700" dirty="0" smtClean="0">
                <a:latin typeface="Book Antiqua" panose="02040602050305030304" pitchFamily="18" charset="0"/>
                <a:ea typeface="MS PGothic" panose="020B0600070205080204" pitchFamily="34" charset="-128"/>
              </a:rPr>
              <a:t>The decision must be made by the “chief executive officer.” </a:t>
            </a:r>
          </a:p>
          <a:p>
            <a:pPr marL="868363" lvl="4" eaLnBrk="1" hangingPunct="1">
              <a:buClr>
                <a:prstClr val="black"/>
              </a:buClr>
              <a:buFont typeface="Arial" panose="020B0604020202020204" pitchFamily="34" charset="0"/>
              <a:buChar char="•"/>
            </a:pPr>
            <a:r>
              <a:rPr lang="en-US" altLang="en-US" sz="1700" dirty="0" smtClean="0">
                <a:latin typeface="Book Antiqua" panose="02040602050305030304" pitchFamily="18" charset="0"/>
                <a:ea typeface="MS PGothic" panose="020B0600070205080204" pitchFamily="34" charset="-128"/>
              </a:rPr>
              <a:t>Copies of posted meeting notices must also be available at Clerk’s Office during business hours.</a:t>
            </a:r>
          </a:p>
          <a:p>
            <a:pPr marL="868363" lvl="4" eaLnBrk="1" hangingPunct="1">
              <a:buClr>
                <a:prstClr val="black"/>
              </a:buClr>
              <a:buFont typeface="Arial" panose="020B0604020202020204" pitchFamily="34" charset="0"/>
              <a:buChar char="•"/>
            </a:pPr>
            <a:r>
              <a:rPr lang="en-US" altLang="en-US" sz="1700" dirty="0" smtClean="0">
                <a:latin typeface="Book Antiqua" panose="02040602050305030304" pitchFamily="18" charset="0"/>
                <a:ea typeface="MS PGothic" panose="020B0600070205080204" pitchFamily="34" charset="-128"/>
              </a:rPr>
              <a:t>Still must file written notice with AG of adoption of alternative method.</a:t>
            </a:r>
          </a:p>
          <a:p>
            <a:pPr marL="868363" lvl="4" eaLnBrk="1" hangingPunct="1">
              <a:buClr>
                <a:prstClr val="black"/>
              </a:buClr>
              <a:buFont typeface="Arial" panose="020B0604020202020204" pitchFamily="34" charset="0"/>
              <a:buChar char="•"/>
            </a:pPr>
            <a:r>
              <a:rPr lang="en-US" altLang="en-US" sz="1700" dirty="0" smtClean="0">
                <a:latin typeface="Book Antiqua" panose="02040602050305030304" pitchFamily="18" charset="0"/>
                <a:ea typeface="MS PGothic" panose="020B0600070205080204" pitchFamily="34" charset="-128"/>
              </a:rPr>
              <a:t>Must post statement in several locations that website is official posting location.</a:t>
            </a:r>
          </a:p>
          <a:p>
            <a:pPr marL="868363" lvl="4" eaLnBrk="1" hangingPunct="1">
              <a:buClr>
                <a:prstClr val="black"/>
              </a:buClr>
              <a:buFont typeface="Arial" panose="020B0604020202020204" pitchFamily="34" charset="0"/>
              <a:buChar char="•"/>
            </a:pPr>
            <a:r>
              <a:rPr lang="en-US" altLang="en-US" sz="1700" dirty="0" smtClean="0">
                <a:latin typeface="Book Antiqua" panose="02040602050305030304" pitchFamily="18" charset="0"/>
                <a:ea typeface="MS PGothic" panose="020B0600070205080204" pitchFamily="34" charset="-128"/>
              </a:rPr>
              <a:t>If website becomes inaccessible within 48 hours before a meeting (not including Saturdays and Sundays), website must be restored within 6 hours from discovery or meeting must be re-posted for another date and time.</a:t>
            </a:r>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964" y="6411976"/>
            <a:ext cx="1091911" cy="29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4531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9663" y="328902"/>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Meeting Notices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altLang="en-US" sz="4000" dirty="0" smtClean="0">
                <a:solidFill>
                  <a:schemeClr val="tx1"/>
                </a:solidFill>
                <a:effectLst/>
                <a:latin typeface="Lucida Bright" pitchFamily="18" charset="0"/>
                <a:ea typeface="MS PGothic" pitchFamily="34" charset="-128"/>
              </a:rPr>
              <a:t> Content</a:t>
            </a:r>
          </a:p>
        </p:txBody>
      </p:sp>
      <p:sp>
        <p:nvSpPr>
          <p:cNvPr id="53251" name="Rectangle 3"/>
          <p:cNvSpPr>
            <a:spLocks noGrp="1" noChangeArrowheads="1"/>
          </p:cNvSpPr>
          <p:nvPr>
            <p:ph idx="1"/>
          </p:nvPr>
        </p:nvSpPr>
        <p:spPr>
          <a:xfrm>
            <a:off x="406400" y="1241136"/>
            <a:ext cx="8436263" cy="4925292"/>
          </a:xfrm>
        </p:spPr>
        <p:txBody>
          <a:bodyPr/>
          <a:lstStyle/>
          <a:p>
            <a:pPr marL="457200" lvl="1" eaLnBrk="1" hangingPunct="1">
              <a:buFont typeface="Arial" panose="020B0604020202020204" pitchFamily="34" charset="0"/>
              <a:buChar char="•"/>
              <a:defRPr/>
            </a:pPr>
            <a:r>
              <a:rPr lang="en-US" altLang="en-US" b="1" dirty="0" smtClean="0">
                <a:solidFill>
                  <a:srgbClr val="0070C0"/>
                </a:solidFill>
                <a:latin typeface="Book Antiqua" panose="02040602050305030304" pitchFamily="18" charset="0"/>
              </a:rPr>
              <a:t>Date</a:t>
            </a:r>
            <a:r>
              <a:rPr lang="en-US" altLang="en-US" b="1" dirty="0">
                <a:solidFill>
                  <a:srgbClr val="0070C0"/>
                </a:solidFill>
                <a:latin typeface="Book Antiqua" panose="02040602050305030304" pitchFamily="18" charset="0"/>
              </a:rPr>
              <a:t>, </a:t>
            </a:r>
            <a:r>
              <a:rPr lang="en-US" altLang="en-US" b="1" dirty="0" smtClean="0">
                <a:solidFill>
                  <a:srgbClr val="0070C0"/>
                </a:solidFill>
                <a:latin typeface="Book Antiqua" panose="02040602050305030304" pitchFamily="18" charset="0"/>
              </a:rPr>
              <a:t>time, </a:t>
            </a:r>
            <a:r>
              <a:rPr lang="en-US" altLang="en-US" b="1" dirty="0">
                <a:solidFill>
                  <a:srgbClr val="0070C0"/>
                </a:solidFill>
                <a:latin typeface="Book Antiqua" panose="02040602050305030304" pitchFamily="18" charset="0"/>
              </a:rPr>
              <a:t>and place </a:t>
            </a:r>
            <a:endParaRPr lang="en-US" altLang="en-US" b="1" dirty="0" smtClean="0">
              <a:solidFill>
                <a:srgbClr val="0070C0"/>
              </a:solidFill>
              <a:latin typeface="Book Antiqua" panose="02040602050305030304" pitchFamily="18" charset="0"/>
            </a:endParaRPr>
          </a:p>
          <a:p>
            <a:pPr marL="457200" lvl="1" eaLnBrk="1" hangingPunct="1">
              <a:buFont typeface="Arial" panose="020B0604020202020204" pitchFamily="34" charset="0"/>
              <a:buChar char="•"/>
              <a:defRPr/>
            </a:pPr>
            <a:r>
              <a:rPr lang="en-US" altLang="en-US" b="1" dirty="0" smtClean="0">
                <a:solidFill>
                  <a:srgbClr val="0070C0"/>
                </a:solidFill>
                <a:latin typeface="Book Antiqua" panose="02040602050305030304" pitchFamily="18" charset="0"/>
              </a:rPr>
              <a:t>“Listing </a:t>
            </a:r>
            <a:r>
              <a:rPr lang="en-US" altLang="en-US" b="1" dirty="0">
                <a:solidFill>
                  <a:srgbClr val="0070C0"/>
                </a:solidFill>
                <a:latin typeface="Book Antiqua" panose="02040602050305030304" pitchFamily="18" charset="0"/>
              </a:rPr>
              <a:t>of </a:t>
            </a:r>
            <a:r>
              <a:rPr lang="en-US" altLang="en-US" b="1" u="sng" dirty="0" smtClean="0">
                <a:solidFill>
                  <a:srgbClr val="0070C0"/>
                </a:solidFill>
                <a:latin typeface="Book Antiqua" panose="02040602050305030304" pitchFamily="18" charset="0"/>
              </a:rPr>
              <a:t>topics</a:t>
            </a:r>
            <a:r>
              <a:rPr lang="en-US" altLang="en-US" b="1" dirty="0" smtClean="0">
                <a:solidFill>
                  <a:srgbClr val="0070C0"/>
                </a:solidFill>
                <a:latin typeface="Book Antiqua" panose="02040602050305030304" pitchFamily="18" charset="0"/>
              </a:rPr>
              <a:t> that </a:t>
            </a:r>
            <a:r>
              <a:rPr lang="en-US" altLang="en-US" b="1" dirty="0">
                <a:solidFill>
                  <a:srgbClr val="0070C0"/>
                </a:solidFill>
                <a:latin typeface="Book Antiqua" panose="02040602050305030304" pitchFamily="18" charset="0"/>
              </a:rPr>
              <a:t>the chair reasonably anticipates will be discussed at the meeting."</a:t>
            </a:r>
            <a:r>
              <a:rPr lang="en-US" altLang="en-US" dirty="0">
                <a:latin typeface="Book Antiqua" panose="02040602050305030304" pitchFamily="18" charset="0"/>
              </a:rPr>
              <a:t> (</a:t>
            </a:r>
            <a:r>
              <a:rPr lang="en-US" altLang="en-US" dirty="0" smtClean="0">
                <a:latin typeface="Book Antiqua" panose="02040602050305030304" pitchFamily="18" charset="0"/>
              </a:rPr>
              <a:t>emphasis supplied) G.L. c. 30A, § 20(b). </a:t>
            </a:r>
          </a:p>
          <a:p>
            <a:pPr marL="457200" lvl="1" eaLnBrk="1" hangingPunct="1">
              <a:buFont typeface="Arial" panose="020B0604020202020204" pitchFamily="34" charset="0"/>
              <a:buChar char="•"/>
              <a:defRPr/>
            </a:pPr>
            <a:r>
              <a:rPr lang="en-US" altLang="en-US" dirty="0" smtClean="0">
                <a:latin typeface="Book Antiqua" panose="02040602050305030304" pitchFamily="18" charset="0"/>
              </a:rPr>
              <a:t>The </a:t>
            </a:r>
            <a:r>
              <a:rPr lang="en-US" altLang="en-US" dirty="0">
                <a:latin typeface="Book Antiqua" panose="02040602050305030304" pitchFamily="18" charset="0"/>
              </a:rPr>
              <a:t>list of topics shall have "sufficient specificity to reasonably advise the public of the issues to be discussed at the meeting." 940 CMR 29.03(l)(b). </a:t>
            </a:r>
            <a:endParaRPr lang="en-US" altLang="en-US" dirty="0" smtClean="0">
              <a:latin typeface="Book Antiqua" panose="02040602050305030304" pitchFamily="18" charset="0"/>
            </a:endParaRPr>
          </a:p>
          <a:p>
            <a:pPr marL="457200" lvl="2" indent="-282575" eaLnBrk="1" hangingPunct="1">
              <a:buFont typeface="Arial" panose="020B0604020202020204" pitchFamily="34" charset="0"/>
              <a:buChar char="•"/>
              <a:defRPr/>
            </a:pPr>
            <a:r>
              <a:rPr lang="en-US" altLang="en-US" sz="2400" dirty="0" smtClean="0">
                <a:latin typeface="Book Antiqua" panose="02040602050305030304" pitchFamily="18" charset="0"/>
              </a:rPr>
              <a:t>Interpreted by the AG to mandate that the notice include a listing of the </a:t>
            </a:r>
            <a:r>
              <a:rPr lang="en-US" altLang="en-US" sz="2400" b="1" u="sng" dirty="0" smtClean="0">
                <a:solidFill>
                  <a:srgbClr val="0070C0"/>
                </a:solidFill>
                <a:latin typeface="Book Antiqua" panose="02040602050305030304" pitchFamily="18" charset="0"/>
              </a:rPr>
              <a:t>particular items</a:t>
            </a:r>
            <a:r>
              <a:rPr lang="en-US" altLang="en-US" sz="2400" b="1" dirty="0" smtClean="0">
                <a:solidFill>
                  <a:srgbClr val="0070C0"/>
                </a:solidFill>
                <a:latin typeface="Book Antiqua" panose="02040602050305030304" pitchFamily="18" charset="0"/>
              </a:rPr>
              <a:t> </a:t>
            </a:r>
            <a:r>
              <a:rPr lang="en-US" altLang="en-US" sz="2400" dirty="0" smtClean="0">
                <a:latin typeface="Book Antiqua" panose="02040602050305030304" pitchFamily="18" charset="0"/>
              </a:rPr>
              <a:t>to be discussed, rather than general topics of discussion; must be very detailed.</a:t>
            </a:r>
          </a:p>
          <a:p>
            <a:pPr marL="457200" lvl="1" eaLnBrk="1" hangingPunct="1">
              <a:buFont typeface="Arial" panose="020B0604020202020204" pitchFamily="34" charset="0"/>
              <a:buChar char="•"/>
              <a:defRPr/>
            </a:pPr>
            <a:r>
              <a:rPr lang="en-US" altLang="en-US" dirty="0" smtClean="0">
                <a:latin typeface="Book Antiqua" panose="02040602050305030304" pitchFamily="18" charset="0"/>
              </a:rPr>
              <a:t>Regularly </a:t>
            </a:r>
            <a:r>
              <a:rPr lang="en-US" altLang="en-US" dirty="0">
                <a:latin typeface="Book Antiqua" panose="02040602050305030304" pitchFamily="18" charset="0"/>
              </a:rPr>
              <a:t>occurring items need more detail than simply using generic placeholders (i.e. old or new business</a:t>
            </a:r>
            <a:r>
              <a:rPr lang="en-US" altLang="en-US" dirty="0" smtClean="0">
                <a:latin typeface="Book Antiqua" panose="02040602050305030304" pitchFamily="18" charset="0"/>
              </a:rPr>
              <a:t>).   </a:t>
            </a:r>
          </a:p>
        </p:txBody>
      </p:sp>
      <p:pic>
        <p:nvPicPr>
          <p:cNvPr id="419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587467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0836" y="121227"/>
            <a:ext cx="8763000" cy="665162"/>
          </a:xfrm>
        </p:spPr>
        <p:txBody>
          <a:bodyPr>
            <a:noAutofit/>
          </a:bodyPr>
          <a:lstStyle/>
          <a:p>
            <a:pPr eaLnBrk="1" fontAlgn="auto" hangingPunct="1">
              <a:spcAft>
                <a:spcPts val="0"/>
              </a:spcAft>
              <a:defRPr/>
            </a:pPr>
            <a:r>
              <a:rPr lang="en-US" altLang="en-US" sz="4000" dirty="0" smtClean="0">
                <a:solidFill>
                  <a:schemeClr val="tx1"/>
                </a:solidFill>
                <a:effectLst/>
                <a:latin typeface="Lucida Bright" pitchFamily="18" charset="0"/>
                <a:ea typeface="MS PGothic" pitchFamily="34" charset="-128"/>
              </a:rPr>
              <a:t>Notice – Practical Considerations</a:t>
            </a:r>
          </a:p>
        </p:txBody>
      </p:sp>
      <p:sp>
        <p:nvSpPr>
          <p:cNvPr id="44035" name="Rectangle 3"/>
          <p:cNvSpPr>
            <a:spLocks noGrp="1" noChangeArrowheads="1"/>
          </p:cNvSpPr>
          <p:nvPr>
            <p:ph idx="1"/>
          </p:nvPr>
        </p:nvSpPr>
        <p:spPr>
          <a:xfrm>
            <a:off x="457200" y="969962"/>
            <a:ext cx="8204200" cy="5583238"/>
          </a:xfrm>
        </p:spPr>
        <p:txBody>
          <a:bodyPr/>
          <a:lstStyle/>
          <a:p>
            <a:pPr marL="581025" lvl="1" indent="-457200" eaLnBrk="1" hangingPunct="1">
              <a:spcBef>
                <a:spcPts val="672"/>
              </a:spcBef>
              <a:buFont typeface="Wingdings" panose="05000000000000000000" pitchFamily="2" charset="2"/>
              <a:buChar char="ü"/>
            </a:pPr>
            <a:r>
              <a:rPr lang="en-US" altLang="en-US" dirty="0" smtClean="0">
                <a:latin typeface="Garamond" panose="02020404030301010803" pitchFamily="18" charset="0"/>
              </a:rPr>
              <a:t>Do not use acronyms – write out </a:t>
            </a:r>
            <a:r>
              <a:rPr lang="en-US" altLang="en-US" dirty="0" smtClean="0">
                <a:solidFill>
                  <a:schemeClr val="tx1"/>
                </a:solidFill>
                <a:latin typeface="Garamond" panose="02020404030301010803" pitchFamily="18" charset="0"/>
              </a:rPr>
              <a:t>terms that may not be familiar to the general public (i.e. replacing "HUD CPD HOME" with "Department of Housing and Urban Development Community Planning and Development HOME Investment Partnerships Program")</a:t>
            </a:r>
          </a:p>
          <a:p>
            <a:pPr marL="581025" lvl="1" indent="-457200" eaLnBrk="1" hangingPunct="1">
              <a:spcBef>
                <a:spcPts val="672"/>
              </a:spcBef>
              <a:buFont typeface="Wingdings" panose="05000000000000000000" pitchFamily="2" charset="2"/>
              <a:buChar char="ü"/>
            </a:pPr>
            <a:r>
              <a:rPr lang="en-US" altLang="en-US" dirty="0" smtClean="0">
                <a:latin typeface="Garamond" panose="02020404030301010803" pitchFamily="18" charset="0"/>
              </a:rPr>
              <a:t>Include </a:t>
            </a:r>
            <a:r>
              <a:rPr lang="en-US" altLang="en-US" dirty="0">
                <a:latin typeface="Garamond" panose="02020404030301010803" pitchFamily="18" charset="0"/>
              </a:rPr>
              <a:t>e</a:t>
            </a:r>
            <a:r>
              <a:rPr lang="en-US" altLang="en-US" dirty="0" smtClean="0">
                <a:solidFill>
                  <a:schemeClr val="tx1"/>
                </a:solidFill>
                <a:latin typeface="Garamond" panose="02020404030301010803" pitchFamily="18" charset="0"/>
              </a:rPr>
              <a:t>xecutive </a:t>
            </a:r>
            <a:r>
              <a:rPr lang="en-US" altLang="en-US" dirty="0">
                <a:latin typeface="Garamond" panose="02020404030301010803" pitchFamily="18" charset="0"/>
              </a:rPr>
              <a:t>s</a:t>
            </a:r>
            <a:r>
              <a:rPr lang="en-US" altLang="en-US" dirty="0" smtClean="0">
                <a:solidFill>
                  <a:schemeClr val="tx1"/>
                </a:solidFill>
                <a:latin typeface="Garamond" panose="02020404030301010803" pitchFamily="18" charset="0"/>
              </a:rPr>
              <a:t>essions – cite to specific statutory reference(s), quote text of executive session purpose; provide additional detail that would not negatively impact body; more content may be necessary! </a:t>
            </a:r>
          </a:p>
          <a:p>
            <a:pPr marL="581025" lvl="1" indent="-457200" eaLnBrk="1" hangingPunct="1">
              <a:spcBef>
                <a:spcPts val="672"/>
              </a:spcBef>
              <a:buFont typeface="Wingdings" panose="05000000000000000000" pitchFamily="2" charset="2"/>
              <a:buChar char="ü"/>
            </a:pPr>
            <a:r>
              <a:rPr lang="en-US" altLang="en-US" dirty="0" smtClean="0">
                <a:latin typeface="Garamond" panose="02020404030301010803" pitchFamily="18" charset="0"/>
              </a:rPr>
              <a:t>Avoid </a:t>
            </a:r>
            <a:r>
              <a:rPr lang="en-US" altLang="en-US" dirty="0" smtClean="0">
                <a:solidFill>
                  <a:schemeClr val="tx1"/>
                </a:solidFill>
                <a:latin typeface="Garamond" panose="02020404030301010803" pitchFamily="18" charset="0"/>
              </a:rPr>
              <a:t>shorthand references (i.e., “personnel”, “contract negotiations,” “real estate,” etc.)</a:t>
            </a:r>
          </a:p>
          <a:p>
            <a:pPr marL="581025" lvl="1" indent="-457200" eaLnBrk="1" hangingPunct="1">
              <a:spcBef>
                <a:spcPts val="672"/>
              </a:spcBef>
              <a:buFont typeface="Wingdings" panose="05000000000000000000" pitchFamily="2" charset="2"/>
              <a:buChar char="ü"/>
            </a:pPr>
            <a:r>
              <a:rPr lang="en-US" altLang="en-US" b="1" dirty="0" smtClean="0">
                <a:latin typeface="Garamond" pitchFamily="18" charset="0"/>
              </a:rPr>
              <a:t>If executive session is planned and would be only matter on agenda,</a:t>
            </a:r>
            <a:r>
              <a:rPr lang="en-US" altLang="en-US" b="1" dirty="0" smtClean="0">
                <a:solidFill>
                  <a:schemeClr val="tx2">
                    <a:lumMod val="60000"/>
                    <a:lumOff val="40000"/>
                  </a:schemeClr>
                </a:solidFill>
                <a:latin typeface="Garamond" pitchFamily="18" charset="0"/>
              </a:rPr>
              <a:t> </a:t>
            </a:r>
            <a:r>
              <a:rPr lang="en-US" altLang="en-US" b="1" dirty="0" smtClean="0">
                <a:solidFill>
                  <a:srgbClr val="0070C0"/>
                </a:solidFill>
                <a:latin typeface="Garamond" pitchFamily="18" charset="0"/>
              </a:rPr>
              <a:t>notice must also indicate </a:t>
            </a:r>
            <a:r>
              <a:rPr lang="en-US" altLang="en-US" b="1" dirty="0" smtClean="0">
                <a:latin typeface="Garamond" pitchFamily="18" charset="0"/>
              </a:rPr>
              <a:t>open session as      an agenda item</a:t>
            </a:r>
            <a:endParaRPr lang="en-US" altLang="en-US" dirty="0" smtClean="0"/>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05898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63557" y="1553378"/>
            <a:ext cx="8196243" cy="5210960"/>
          </a:xfrm>
        </p:spPr>
        <p:txBody>
          <a:bodyPr/>
          <a:lstStyle/>
          <a:p>
            <a:pPr marL="517525" lvl="1" indent="-342900" eaLnBrk="1" hangingPunct="1">
              <a:buFont typeface="Wingdings" panose="05000000000000000000" pitchFamily="2" charset="2"/>
              <a:buChar char="ü"/>
            </a:pPr>
            <a:r>
              <a:rPr lang="en-US" altLang="en-US" sz="2600" b="1" dirty="0" smtClean="0">
                <a:solidFill>
                  <a:srgbClr val="0070C0"/>
                </a:solidFill>
                <a:latin typeface="Book Antiqua" panose="02040602050305030304" pitchFamily="18" charset="0"/>
              </a:rPr>
              <a:t>Matters not reasonably anticipated </a:t>
            </a:r>
            <a:r>
              <a:rPr lang="en-US" altLang="en-US" sz="2600" dirty="0" smtClean="0">
                <a:latin typeface="Book Antiqua" panose="02040602050305030304" pitchFamily="18" charset="0"/>
              </a:rPr>
              <a:t>by chair MUST be added to agenda after posting deadline to extent feasible</a:t>
            </a:r>
          </a:p>
          <a:p>
            <a:pPr marL="782637" lvl="2" indent="-342900" eaLnBrk="1" hangingPunct="1">
              <a:buFont typeface="Arial" panose="020B0604020202020204" pitchFamily="34" charset="0"/>
              <a:buChar char="•"/>
            </a:pPr>
            <a:r>
              <a:rPr lang="en-US" altLang="en-US" sz="2600" dirty="0" smtClean="0">
                <a:latin typeface="Book Antiqua" panose="02040602050305030304" pitchFamily="18" charset="0"/>
              </a:rPr>
              <a:t>Updated agenda must show time and date of update, as well as change to agenda</a:t>
            </a:r>
          </a:p>
          <a:p>
            <a:pPr marL="517525" lvl="1" indent="-342900" eaLnBrk="1" hangingPunct="1">
              <a:buFont typeface="Wingdings" panose="05000000000000000000" pitchFamily="2" charset="2"/>
              <a:buChar char="ü"/>
            </a:pPr>
            <a:r>
              <a:rPr lang="en-US" altLang="en-US" sz="2600" b="1" dirty="0" smtClean="0">
                <a:solidFill>
                  <a:srgbClr val="0070C0"/>
                </a:solidFill>
                <a:latin typeface="Book Antiqua" panose="02040602050305030304" pitchFamily="18" charset="0"/>
              </a:rPr>
              <a:t>Matters not reasonably anticipated </a:t>
            </a:r>
            <a:r>
              <a:rPr lang="en-US" altLang="en-US" sz="2600" dirty="0" smtClean="0">
                <a:latin typeface="Book Antiqua" panose="02040602050305030304" pitchFamily="18" charset="0"/>
              </a:rPr>
              <a:t>by Chair MAY be discussed and acted upon</a:t>
            </a:r>
          </a:p>
          <a:p>
            <a:pPr marL="850900" lvl="3" indent="-457200" eaLnBrk="1" hangingPunct="1">
              <a:buFont typeface="Arial" panose="020B0604020202020204" pitchFamily="34" charset="0"/>
              <a:buChar char="•"/>
            </a:pPr>
            <a:r>
              <a:rPr lang="en-US" altLang="en-US" sz="2600" b="1" dirty="0" smtClean="0">
                <a:solidFill>
                  <a:srgbClr val="0070C0"/>
                </a:solidFill>
                <a:latin typeface="Book Antiqua" panose="02040602050305030304" pitchFamily="18" charset="0"/>
              </a:rPr>
              <a:t>AG recommends </a:t>
            </a:r>
            <a:r>
              <a:rPr lang="en-US" altLang="en-US" sz="2600" dirty="0" smtClean="0">
                <a:latin typeface="Book Antiqua" panose="02040602050305030304" pitchFamily="18" charset="0"/>
              </a:rPr>
              <a:t>that unless matter requires immediate action, it should be put off to later meeting and included in posting </a:t>
            </a:r>
          </a:p>
        </p:txBody>
      </p:sp>
      <p:pic>
        <p:nvPicPr>
          <p:cNvPr id="440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220336" y="165253"/>
            <a:ext cx="8081999" cy="1112829"/>
          </a:xfrm>
        </p:spPr>
        <p:txBody>
          <a:bodyPr>
            <a:noAutofit/>
          </a:bodyPr>
          <a:lstStyle/>
          <a:p>
            <a:pPr eaLnBrk="1" fontAlgn="auto" hangingPunct="1">
              <a:spcAft>
                <a:spcPts val="0"/>
              </a:spcAft>
              <a:defRPr/>
            </a:pPr>
            <a:r>
              <a:rPr lang="en-US" altLang="en-US" sz="3800" dirty="0" smtClean="0">
                <a:solidFill>
                  <a:schemeClr val="tx1"/>
                </a:solidFill>
                <a:effectLst/>
                <a:latin typeface="Lucida Bright" pitchFamily="18" charset="0"/>
                <a:ea typeface="MS PGothic" pitchFamily="34" charset="-128"/>
              </a:rPr>
              <a:t>Notice </a:t>
            </a:r>
            <a:r>
              <a:rPr lang="en-US" altLang="en-US" sz="3800" dirty="0">
                <a:solidFill>
                  <a:schemeClr val="tx1"/>
                </a:solidFill>
                <a:effectLst/>
                <a:latin typeface="Lucida Bright" pitchFamily="18" charset="0"/>
                <a:ea typeface="MS PGothic" pitchFamily="34" charset="-128"/>
              </a:rPr>
              <a:t>– </a:t>
            </a:r>
            <a:r>
              <a:rPr lang="en-US" altLang="en-US" sz="3800" dirty="0" smtClean="0">
                <a:solidFill>
                  <a:schemeClr val="tx1"/>
                </a:solidFill>
                <a:effectLst/>
                <a:latin typeface="Lucida Bright" pitchFamily="18" charset="0"/>
                <a:ea typeface="MS PGothic" pitchFamily="34" charset="-128"/>
              </a:rPr>
              <a:t>Practical Considerations</a:t>
            </a:r>
          </a:p>
        </p:txBody>
      </p:sp>
    </p:spTree>
    <p:extLst>
      <p:ext uri="{BB962C8B-B14F-4D97-AF65-F5344CB8AC3E}">
        <p14:creationId xmlns:p14="http://schemas.microsoft.com/office/powerpoint/2010/main" val="14792852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70165" y="1066802"/>
            <a:ext cx="8188036" cy="5118099"/>
          </a:xfrm>
        </p:spPr>
        <p:txBody>
          <a:bodyPr/>
          <a:lstStyle/>
          <a:p>
            <a:pPr marL="136522" indent="0" algn="just" eaLnBrk="1" hangingPunct="1">
              <a:lnSpc>
                <a:spcPct val="80000"/>
              </a:lnSpc>
              <a:buNone/>
            </a:pPr>
            <a:r>
              <a:rPr lang="en-US" altLang="en-US" sz="3200" dirty="0">
                <a:latin typeface="Book Antiqua" panose="02040602050305030304" pitchFamily="18" charset="0"/>
              </a:rPr>
              <a:t>This information is provided as a service by KP Law, P.C. This information is general in nature and does not, and is not intended to, constitute legal advice.  Neither the provision nor receipt of this information creates an attorney-client relationship between the presenter and the recipient.  You are advised not to take, or to refrain from taking, any action based on this information without consulting legal counsel about the specific issue(s).</a:t>
            </a:r>
          </a:p>
        </p:txBody>
      </p:sp>
      <p:sp>
        <p:nvSpPr>
          <p:cNvPr id="12291" name="Rectangle 2"/>
          <p:cNvSpPr txBox="1">
            <a:spLocks noChangeArrowheads="1"/>
          </p:cNvSpPr>
          <p:nvPr/>
        </p:nvSpPr>
        <p:spPr bwMode="auto">
          <a:xfrm>
            <a:off x="381000" y="401638"/>
            <a:ext cx="876300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a:solidFill>
                  <a:prstClr val="black"/>
                </a:solidFill>
                <a:latin typeface="Lucida Bright" panose="02040602050505020304" pitchFamily="18" charset="0"/>
                <a:ea typeface="MS PGothic" panose="020B0600070205080204" pitchFamily="34" charset="-128"/>
                <a:cs typeface="Arial" panose="020B0604020202020204" pitchFamily="34" charset="0"/>
              </a:rPr>
              <a:t>Disclaimer</a:t>
            </a:r>
          </a:p>
        </p:txBody>
      </p:sp>
      <p:pic>
        <p:nvPicPr>
          <p:cNvPr id="122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2"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6696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p:cNvSpPr>
          <p:nvPr>
            <p:ph idx="1"/>
          </p:nvPr>
        </p:nvSpPr>
        <p:spPr>
          <a:xfrm>
            <a:off x="538019" y="1114137"/>
            <a:ext cx="8517082" cy="5523730"/>
          </a:xfrm>
          <a:prstGeom prst="rect">
            <a:avLst/>
          </a:prstGeom>
        </p:spPr>
        <p:txBody>
          <a:bodyPr>
            <a:normAutofit/>
          </a:bodyPr>
          <a:lstStyle/>
          <a:p>
            <a:pPr marL="457200" indent="-282575"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Limited instances when a public body can meet without the requisite 48 hours advance notice/posting.</a:t>
            </a:r>
          </a:p>
          <a:p>
            <a:pPr marL="457200" indent="-282575" eaLnBrk="1" hangingPunct="1">
              <a:buClr>
                <a:schemeClr val="tx1"/>
              </a:buClr>
              <a:buFont typeface="Arial" panose="020B0604020202020204" pitchFamily="34" charset="0"/>
              <a:buChar char="•"/>
              <a:defRPr/>
            </a:pPr>
            <a:r>
              <a:rPr lang="en-US" altLang="en-US" sz="2400" dirty="0">
                <a:latin typeface="Book Antiqua" panose="02040602050305030304" pitchFamily="18" charset="0"/>
              </a:rPr>
              <a:t>Poor planning does not equal an emergency!</a:t>
            </a:r>
          </a:p>
          <a:p>
            <a:pPr marL="457200" indent="-282575" eaLnBrk="1" hangingPunct="1">
              <a:buClr>
                <a:schemeClr val="tx1"/>
              </a:buClr>
              <a:buFont typeface="Arial" panose="020B0604020202020204" pitchFamily="34" charset="0"/>
              <a:buChar char="•"/>
              <a:defRPr/>
            </a:pPr>
            <a:r>
              <a:rPr lang="en-US" altLang="en-US" sz="2400" b="1" dirty="0">
                <a:solidFill>
                  <a:srgbClr val="0070C0"/>
                </a:solidFill>
                <a:latin typeface="Book Antiqua" panose="02040602050305030304" pitchFamily="18" charset="0"/>
              </a:rPr>
              <a:t>Natural disasters and public safety issues </a:t>
            </a:r>
            <a:r>
              <a:rPr lang="en-US" altLang="en-US" sz="2400" dirty="0" smtClean="0">
                <a:latin typeface="Book Antiqua" panose="02040602050305030304" pitchFamily="18" charset="0"/>
              </a:rPr>
              <a:t>qualify </a:t>
            </a:r>
            <a:r>
              <a:rPr lang="en-US" altLang="en-US" sz="2400" dirty="0">
                <a:latin typeface="Book Antiqua" panose="02040602050305030304" pitchFamily="18" charset="0"/>
              </a:rPr>
              <a:t>as emergencies.</a:t>
            </a:r>
          </a:p>
          <a:p>
            <a:pPr marL="457200" indent="-282575" eaLnBrk="1" hangingPunct="1">
              <a:buClr>
                <a:schemeClr val="tx1"/>
              </a:buClr>
              <a:buFont typeface="Arial" panose="020B0604020202020204" pitchFamily="34" charset="0"/>
              <a:buChar char="•"/>
              <a:defRPr/>
            </a:pPr>
            <a:r>
              <a:rPr lang="en-US" altLang="en-US" sz="2400" b="1" dirty="0">
                <a:latin typeface="Book Antiqua" panose="02040602050305030304" pitchFamily="18" charset="0"/>
              </a:rPr>
              <a:t>Practical Recommendations:</a:t>
            </a:r>
          </a:p>
          <a:p>
            <a:pPr marL="722312" lvl="2" eaLnBrk="1" hangingPunct="1">
              <a:buFont typeface="Arial" panose="020B0604020202020204" pitchFamily="34" charset="0"/>
              <a:buChar char="•"/>
              <a:defRPr/>
            </a:pPr>
            <a:r>
              <a:rPr lang="en-US" altLang="en-US" dirty="0">
                <a:latin typeface="Book Antiqua" panose="02040602050305030304" pitchFamily="18" charset="0"/>
              </a:rPr>
              <a:t>Comply with the law to the extent possible;</a:t>
            </a:r>
          </a:p>
          <a:p>
            <a:pPr marL="722312" lvl="2" eaLnBrk="1" hangingPunct="1">
              <a:buFont typeface="Arial" panose="020B0604020202020204" pitchFamily="34" charset="0"/>
              <a:buChar char="•"/>
              <a:defRPr/>
            </a:pPr>
            <a:r>
              <a:rPr lang="en-US" altLang="en-US" dirty="0">
                <a:latin typeface="Book Antiqua" panose="02040602050305030304" pitchFamily="18" charset="0"/>
              </a:rPr>
              <a:t>Limit deliberations to emergency matter;</a:t>
            </a:r>
          </a:p>
          <a:p>
            <a:pPr marL="722312" lvl="2" eaLnBrk="1" hangingPunct="1">
              <a:buFont typeface="Arial" panose="020B0604020202020204" pitchFamily="34" charset="0"/>
              <a:buChar char="•"/>
              <a:defRPr/>
            </a:pPr>
            <a:r>
              <a:rPr lang="en-US" altLang="en-US" dirty="0">
                <a:latin typeface="Book Antiqua" panose="02040602050305030304" pitchFamily="18" charset="0"/>
              </a:rPr>
              <a:t>Take minutes of meeting, and review and include with minutes of next regularly scheduled meeting;</a:t>
            </a:r>
          </a:p>
          <a:p>
            <a:pPr marL="722312" lvl="2" eaLnBrk="1" hangingPunct="1">
              <a:buFont typeface="Arial" panose="020B0604020202020204" pitchFamily="34" charset="0"/>
              <a:buChar char="•"/>
              <a:defRPr/>
            </a:pPr>
            <a:r>
              <a:rPr lang="en-US" altLang="en-US" dirty="0">
                <a:latin typeface="Book Antiqua" panose="02040602050305030304" pitchFamily="18" charset="0"/>
              </a:rPr>
              <a:t>When posting an emergency meeting, consider posting a regular meeting as well, to allow body to ratify the action taken at emergency meeting.</a:t>
            </a: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0446" y="6209093"/>
            <a:ext cx="1122218" cy="301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218209" y="315375"/>
            <a:ext cx="8382000" cy="553998"/>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eaLnBrk="1" hangingPunct="1">
              <a:defRPr/>
            </a:pPr>
            <a:r>
              <a:rPr lang="en-US" sz="4000" b="1" dirty="0" smtClean="0">
                <a:solidFill>
                  <a:schemeClr val="tx1"/>
                </a:solidFill>
                <a:effectLst/>
                <a:latin typeface="Lucida Bright" panose="02040602050505020304" pitchFamily="18" charset="0"/>
              </a:rPr>
              <a:t>Meeting Notice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sz="4000" b="1" dirty="0" smtClean="0">
                <a:solidFill>
                  <a:schemeClr val="tx1"/>
                </a:solidFill>
                <a:effectLst/>
                <a:latin typeface="Lucida Bright" panose="02040602050505020304" pitchFamily="18" charset="0"/>
              </a:rPr>
              <a:t> Emergencies</a:t>
            </a:r>
          </a:p>
        </p:txBody>
      </p:sp>
    </p:spTree>
    <p:extLst>
      <p:ext uri="{BB962C8B-B14F-4D97-AF65-F5344CB8AC3E}">
        <p14:creationId xmlns:p14="http://schemas.microsoft.com/office/powerpoint/2010/main" val="1142160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235527" y="1359409"/>
            <a:ext cx="8393318" cy="4699868"/>
          </a:xfrm>
        </p:spPr>
        <p:txBody>
          <a:bodyPr/>
          <a:lstStyle/>
          <a:p>
            <a:pPr eaLnBrk="1" hangingPunct="1">
              <a:buClr>
                <a:schemeClr val="tx1"/>
              </a:buClr>
              <a:buFont typeface="Arial" panose="020B0604020202020204" pitchFamily="34" charset="0"/>
              <a:buChar char="•"/>
              <a:defRPr/>
            </a:pPr>
            <a:r>
              <a:rPr lang="en-US" altLang="ja-JP" sz="3000" dirty="0">
                <a:latin typeface="Book Antiqua" panose="02040602050305030304" pitchFamily="18" charset="0"/>
              </a:rPr>
              <a:t>Chair must make public statement regarding audio or video recording if attendee intends to record </a:t>
            </a:r>
            <a:r>
              <a:rPr lang="en-US" altLang="ja-JP" sz="3000" dirty="0" smtClean="0">
                <a:latin typeface="Book Antiqua" panose="02040602050305030304" pitchFamily="18" charset="0"/>
              </a:rPr>
              <a:t>(required by MA </a:t>
            </a:r>
            <a:r>
              <a:rPr lang="en-US" altLang="ja-JP" sz="3000" dirty="0">
                <a:latin typeface="Book Antiqua" panose="02040602050305030304" pitchFamily="18" charset="0"/>
              </a:rPr>
              <a:t>wiretap statute</a:t>
            </a:r>
            <a:r>
              <a:rPr lang="en-US" altLang="ja-JP" sz="3000" dirty="0" smtClean="0">
                <a:latin typeface="Book Antiqua" panose="02040602050305030304" pitchFamily="18" charset="0"/>
              </a:rPr>
              <a:t>).</a:t>
            </a:r>
          </a:p>
          <a:p>
            <a:pPr eaLnBrk="1" hangingPunct="1">
              <a:buClr>
                <a:schemeClr val="tx1"/>
              </a:buClr>
              <a:buFont typeface="Arial" panose="020B0604020202020204" pitchFamily="34" charset="0"/>
              <a:buChar char="•"/>
              <a:defRPr/>
            </a:pPr>
            <a:endParaRPr lang="en-US" altLang="ja-JP" sz="3000" dirty="0">
              <a:latin typeface="Book Antiqua" panose="02040602050305030304" pitchFamily="18" charset="0"/>
            </a:endParaRPr>
          </a:p>
          <a:p>
            <a:pPr eaLnBrk="1" hangingPunct="1">
              <a:buClr>
                <a:schemeClr val="tx1"/>
              </a:buClr>
              <a:buFont typeface="Arial" panose="020B0604020202020204" pitchFamily="34" charset="0"/>
              <a:buChar char="•"/>
              <a:defRPr/>
            </a:pPr>
            <a:r>
              <a:rPr lang="en-US" altLang="en-US" sz="3000" dirty="0">
                <a:latin typeface="Book Antiqua" panose="02040602050305030304" pitchFamily="18" charset="0"/>
              </a:rPr>
              <a:t>Recording by individuals:</a:t>
            </a:r>
          </a:p>
          <a:p>
            <a:pPr lvl="1" eaLnBrk="1" hangingPunct="1">
              <a:buFont typeface="Arial" panose="020B0604020202020204" pitchFamily="34" charset="0"/>
              <a:buChar char="•"/>
              <a:defRPr/>
            </a:pPr>
            <a:r>
              <a:rPr lang="en-US" altLang="en-US" sz="2600" dirty="0">
                <a:latin typeface="Book Antiqua" panose="02040602050305030304" pitchFamily="18" charset="0"/>
              </a:rPr>
              <a:t>Must inform the Chair;</a:t>
            </a:r>
          </a:p>
          <a:p>
            <a:pPr lvl="1" eaLnBrk="1" hangingPunct="1">
              <a:buFont typeface="Arial" panose="020B0604020202020204" pitchFamily="34" charset="0"/>
              <a:buChar char="•"/>
              <a:defRPr/>
            </a:pPr>
            <a:r>
              <a:rPr lang="en-US" altLang="en-US" sz="2600" dirty="0">
                <a:latin typeface="Book Antiqua" panose="02040602050305030304" pitchFamily="18" charset="0"/>
              </a:rPr>
              <a:t>Chair must make required announcement;</a:t>
            </a:r>
          </a:p>
          <a:p>
            <a:pPr lvl="1" eaLnBrk="1" hangingPunct="1">
              <a:buFont typeface="Arial" panose="020B0604020202020204" pitchFamily="34" charset="0"/>
              <a:buChar char="•"/>
              <a:defRPr/>
            </a:pPr>
            <a:r>
              <a:rPr lang="en-US" altLang="en-US" sz="2600" dirty="0">
                <a:latin typeface="Book Antiqua" panose="02040602050305030304" pitchFamily="18" charset="0"/>
              </a:rPr>
              <a:t>Chair may reasonably regulate recordings (placement, operation of equipment).</a:t>
            </a:r>
          </a:p>
          <a:p>
            <a:pPr lvl="1" eaLnBrk="1" hangingPunct="1">
              <a:buFontTx/>
              <a:buNone/>
            </a:pPr>
            <a:endParaRPr lang="en-US" altLang="en-US" sz="2400" dirty="0" smtClean="0">
              <a:ea typeface="ＭＳ Ｐゴシック" pitchFamily="34" charset="-128"/>
            </a:endParaRPr>
          </a:p>
        </p:txBody>
      </p:sp>
      <p:pic>
        <p:nvPicPr>
          <p:cNvPr id="4198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9850" y="6246813"/>
            <a:ext cx="11461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0" y="312451"/>
            <a:ext cx="8908473" cy="553998"/>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eaLnBrk="1" hangingPunct="1">
              <a:defRPr/>
            </a:pPr>
            <a:r>
              <a:rPr lang="en-US" sz="4000" b="1" dirty="0" smtClean="0">
                <a:solidFill>
                  <a:schemeClr val="tx1"/>
                </a:solidFill>
                <a:effectLst/>
                <a:latin typeface="Lucida Bright" panose="02040602050505020304" pitchFamily="18" charset="0"/>
              </a:rPr>
              <a:t>Conducting Meetings </a:t>
            </a:r>
            <a:r>
              <a:rPr lang="en-US" altLang="en-US" sz="40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sz="4000" b="1" dirty="0" smtClean="0">
                <a:solidFill>
                  <a:schemeClr val="tx1"/>
                </a:solidFill>
                <a:effectLst/>
                <a:latin typeface="Lucida Bright" panose="02040602050505020304" pitchFamily="18" charset="0"/>
              </a:rPr>
              <a:t> Recording </a:t>
            </a:r>
          </a:p>
        </p:txBody>
      </p:sp>
    </p:spTree>
    <p:extLst>
      <p:ext uri="{BB962C8B-B14F-4D97-AF65-F5344CB8AC3E}">
        <p14:creationId xmlns:p14="http://schemas.microsoft.com/office/powerpoint/2010/main" val="250071483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4294967295"/>
          </p:nvPr>
        </p:nvSpPr>
        <p:spPr>
          <a:xfrm>
            <a:off x="308473" y="1002535"/>
            <a:ext cx="8162428" cy="5347465"/>
          </a:xfrm>
        </p:spPr>
        <p:txBody>
          <a:bodyPr rtlCol="0">
            <a:normAutofit fontScale="85000" lnSpcReduction="20000"/>
          </a:bodyPr>
          <a:lstStyle/>
          <a:p>
            <a:pPr lvl="0" eaLnBrk="1" hangingPunct="1">
              <a:buClr>
                <a:schemeClr val="tx1"/>
              </a:buClr>
              <a:buFont typeface="Arial" panose="020B0604020202020204" pitchFamily="34" charset="0"/>
              <a:buChar char="•"/>
              <a:defRPr/>
            </a:pPr>
            <a:r>
              <a:rPr lang="en-US" altLang="en-US" sz="3100" b="1" dirty="0">
                <a:latin typeface="Book Antiqua" panose="02040602050305030304" pitchFamily="18" charset="0"/>
              </a:rPr>
              <a:t>Order of Meeting</a:t>
            </a:r>
          </a:p>
          <a:p>
            <a:pPr lvl="0" eaLnBrk="1" hangingPunct="1">
              <a:buClr>
                <a:schemeClr val="tx1"/>
              </a:buClr>
              <a:buFont typeface="Arial" panose="020B0604020202020204" pitchFamily="34" charset="0"/>
              <a:buChar char="•"/>
              <a:defRPr/>
            </a:pPr>
            <a:r>
              <a:rPr lang="en-US" altLang="en-US" sz="3100" b="1" dirty="0">
                <a:latin typeface="Book Antiqua" panose="02040602050305030304" pitchFamily="18" charset="0"/>
              </a:rPr>
              <a:t>Common areas of concern</a:t>
            </a:r>
          </a:p>
          <a:p>
            <a:pPr lvl="1" eaLnBrk="1" hangingPunct="1">
              <a:buFont typeface="Arial" panose="020B0604020202020204" pitchFamily="34" charset="0"/>
              <a:buChar char="•"/>
              <a:defRPr/>
            </a:pPr>
            <a:r>
              <a:rPr lang="en-US" altLang="en-US" sz="3100" dirty="0">
                <a:latin typeface="Book Antiqua" panose="02040602050305030304" pitchFamily="18" charset="0"/>
              </a:rPr>
              <a:t>Open session/public comment session</a:t>
            </a:r>
          </a:p>
          <a:p>
            <a:pPr lvl="1" eaLnBrk="1" hangingPunct="1">
              <a:buFont typeface="Arial" panose="020B0604020202020204" pitchFamily="34" charset="0"/>
              <a:buChar char="•"/>
              <a:defRPr/>
            </a:pPr>
            <a:r>
              <a:rPr lang="en-US" altLang="en-US" sz="3100" dirty="0">
                <a:latin typeface="Book Antiqua" panose="02040602050305030304" pitchFamily="18" charset="0"/>
              </a:rPr>
              <a:t>Executive Session</a:t>
            </a:r>
          </a:p>
          <a:p>
            <a:pPr lvl="0" eaLnBrk="1" hangingPunct="1">
              <a:buClr>
                <a:schemeClr val="tx1"/>
              </a:buClr>
              <a:buFont typeface="Arial" panose="020B0604020202020204" pitchFamily="34" charset="0"/>
              <a:buChar char="•"/>
              <a:defRPr/>
            </a:pPr>
            <a:r>
              <a:rPr lang="en-US" altLang="en-US" sz="3100" b="1" dirty="0">
                <a:latin typeface="Book Antiqua" panose="02040602050305030304" pitchFamily="18" charset="0"/>
              </a:rPr>
              <a:t>Practical considerations with public participation period:</a:t>
            </a:r>
          </a:p>
          <a:p>
            <a:pPr marL="1131570" lvl="2" indent="-457200" eaLnBrk="1" hangingPunct="1">
              <a:buFont typeface="Arial" panose="020B0604020202020204" pitchFamily="34" charset="0"/>
              <a:buChar char="•"/>
              <a:defRPr/>
            </a:pPr>
            <a:r>
              <a:rPr lang="en-US" altLang="en-US" sz="2600" dirty="0">
                <a:latin typeface="Book Antiqua" panose="02040602050305030304" pitchFamily="18" charset="0"/>
              </a:rPr>
              <a:t>Allow</a:t>
            </a:r>
            <a:r>
              <a:rPr lang="en-US" altLang="en-US" sz="2600" dirty="0" smtClean="0">
                <a:latin typeface="Book Antiqua" panose="02040602050305030304" pitchFamily="18" charset="0"/>
              </a:rPr>
              <a:t>? </a:t>
            </a:r>
            <a:r>
              <a:rPr lang="en-US" altLang="en-US" sz="2600" b="1" dirty="0">
                <a:latin typeface="Book Antiqua" panose="02040602050305030304" pitchFamily="18" charset="0"/>
              </a:rPr>
              <a:t>NOT required by OML. </a:t>
            </a:r>
            <a:r>
              <a:rPr lang="en-US" altLang="en-US" sz="2600" dirty="0">
                <a:latin typeface="Book Antiqua" panose="02040602050305030304" pitchFamily="18" charset="0"/>
              </a:rPr>
              <a:t>See OML 2015-12</a:t>
            </a:r>
          </a:p>
          <a:p>
            <a:pPr marL="1131570" lvl="2" indent="-457200" eaLnBrk="1" hangingPunct="1">
              <a:buFont typeface="Arial" panose="020B0604020202020204" pitchFamily="34" charset="0"/>
              <a:buChar char="•"/>
              <a:defRPr/>
            </a:pPr>
            <a:r>
              <a:rPr lang="en-US" altLang="en-US" sz="2600" dirty="0">
                <a:latin typeface="Book Antiqua" panose="02040602050305030304" pitchFamily="18" charset="0"/>
              </a:rPr>
              <a:t>Beginning or end of meeting?</a:t>
            </a:r>
          </a:p>
          <a:p>
            <a:pPr marL="1131570" lvl="2" indent="-457200" eaLnBrk="1" hangingPunct="1">
              <a:buFont typeface="Arial" panose="020B0604020202020204" pitchFamily="34" charset="0"/>
              <a:buChar char="•"/>
              <a:defRPr/>
            </a:pPr>
            <a:r>
              <a:rPr lang="en-US" altLang="en-US" sz="2600" dirty="0">
                <a:latin typeface="Book Antiqua" panose="02040602050305030304" pitchFamily="18" charset="0"/>
              </a:rPr>
              <a:t>Controls:</a:t>
            </a:r>
          </a:p>
          <a:p>
            <a:pPr marL="1595945" lvl="4" indent="-342900" eaLnBrk="1" hangingPunct="1">
              <a:buFont typeface="Arial" panose="020B0604020202020204" pitchFamily="34" charset="0"/>
              <a:buChar char="•"/>
              <a:defRPr/>
            </a:pPr>
            <a:r>
              <a:rPr lang="en-US" altLang="en-US" sz="2600" dirty="0">
                <a:latin typeface="Book Antiqua" panose="02040602050305030304" pitchFamily="18" charset="0"/>
              </a:rPr>
              <a:t>Protect individual rights;</a:t>
            </a:r>
          </a:p>
          <a:p>
            <a:pPr marL="1595945" lvl="4" indent="-342900" eaLnBrk="1" hangingPunct="1">
              <a:buFont typeface="Arial" panose="020B0604020202020204" pitchFamily="34" charset="0"/>
              <a:buChar char="•"/>
              <a:defRPr/>
            </a:pPr>
            <a:r>
              <a:rPr lang="en-US" altLang="en-US" sz="2600" dirty="0">
                <a:latin typeface="Book Antiqua" panose="02040602050305030304" pitchFamily="18" charset="0"/>
              </a:rPr>
              <a:t>Don’t try to resolve issues at time; consider adding issue as agenda item at future meeting;</a:t>
            </a:r>
          </a:p>
          <a:p>
            <a:pPr marL="1595945" lvl="4" indent="-342900" eaLnBrk="1" hangingPunct="1">
              <a:buFont typeface="Arial" panose="020B0604020202020204" pitchFamily="34" charset="0"/>
              <a:buChar char="•"/>
              <a:defRPr/>
            </a:pPr>
            <a:r>
              <a:rPr lang="en-US" altLang="en-US" sz="2600" dirty="0">
                <a:latin typeface="Book Antiqua" panose="02040602050305030304" pitchFamily="18" charset="0"/>
              </a:rPr>
              <a:t>Avoid debate;</a:t>
            </a:r>
          </a:p>
          <a:p>
            <a:pPr marL="1595945" lvl="4" indent="-342900" eaLnBrk="1" hangingPunct="1">
              <a:buFont typeface="Arial" panose="020B0604020202020204" pitchFamily="34" charset="0"/>
              <a:buChar char="•"/>
              <a:defRPr/>
            </a:pPr>
            <a:r>
              <a:rPr lang="en-US" altLang="en-US" sz="2600" dirty="0">
                <a:latin typeface="Book Antiqua" panose="02040602050305030304" pitchFamily="18" charset="0"/>
              </a:rPr>
              <a:t>Limit time per person and total time</a:t>
            </a:r>
            <a:r>
              <a:rPr lang="en-US" altLang="en-US" sz="2600" dirty="0" smtClean="0">
                <a:latin typeface="Book Antiqua" panose="02040602050305030304" pitchFamily="18" charset="0"/>
              </a:rPr>
              <a:t>.</a:t>
            </a:r>
          </a:p>
          <a:p>
            <a:pPr marL="0" lvl="1" indent="0" eaLnBrk="1" fontAlgn="auto" hangingPunct="1">
              <a:spcAft>
                <a:spcPts val="0"/>
              </a:spcAft>
              <a:buFont typeface="Wingdings 2" pitchFamily="18" charset="2"/>
              <a:buChar char=""/>
              <a:defRPr/>
            </a:pPr>
            <a:endParaRPr lang="en-US" altLang="en-US" sz="2400" dirty="0" smtClean="0"/>
          </a:p>
        </p:txBody>
      </p:sp>
      <p:pic>
        <p:nvPicPr>
          <p:cNvPr id="655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154236" y="187287"/>
            <a:ext cx="8917236" cy="553998"/>
          </a:xfrm>
          <a:prstGeom prst="rect">
            <a:avLst/>
          </a:prstGeom>
        </p:spPr>
        <p:txBody>
          <a:bodyPr vert="horz" wrap="square" lIns="0" tIns="0" rIns="0" bIns="0" rtlCol="0" anchor="t">
            <a:spAutoFit/>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eaLnBrk="1" hangingPunct="1">
              <a:defRPr/>
            </a:pPr>
            <a:r>
              <a:rPr lang="en-US" sz="4000" b="1" dirty="0" smtClean="0">
                <a:solidFill>
                  <a:schemeClr val="tx1"/>
                </a:solidFill>
                <a:effectLst/>
                <a:latin typeface="Lucida Bright" panose="02040602050505020304" pitchFamily="18" charset="0"/>
              </a:rPr>
              <a:t>Conducting Meetings </a:t>
            </a:r>
          </a:p>
        </p:txBody>
      </p:sp>
    </p:spTree>
    <p:extLst>
      <p:ext uri="{BB962C8B-B14F-4D97-AF65-F5344CB8AC3E}">
        <p14:creationId xmlns:p14="http://schemas.microsoft.com/office/powerpoint/2010/main" val="1212430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438150" y="1114425"/>
            <a:ext cx="8286750" cy="5430838"/>
          </a:xfrm>
        </p:spPr>
        <p:txBody>
          <a:bodyPr rtlCol="0">
            <a:normAutofit lnSpcReduction="10000"/>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u="sng" dirty="0" smtClean="0">
                <a:latin typeface="Book Antiqua" panose="02040602050305030304" pitchFamily="18" charset="0"/>
              </a:rPr>
              <a:t>May be allowed</a:t>
            </a:r>
            <a:r>
              <a:rPr lang="en-US" altLang="en-US" dirty="0" smtClean="0">
                <a:latin typeface="Book Antiqua" panose="02040602050305030304" pitchFamily="18" charset="0"/>
              </a:rPr>
              <a:t> by Board of Selectmen for all boards and committees of town </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Quorum must be physically present at the meeting location (remote participants considered present and may vote).</a:t>
            </a:r>
          </a:p>
          <a:p>
            <a:pPr marL="869315"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Person chairing meeting must be physically present.</a:t>
            </a:r>
          </a:p>
          <a:p>
            <a:pPr marL="869315"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Members participating remotely and all present at meeting location must be audible to each other.</a:t>
            </a:r>
          </a:p>
          <a:p>
            <a:pPr marL="869315"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All votes recorded are roll-call votes.</a:t>
            </a:r>
          </a:p>
          <a:p>
            <a:pPr marL="869315"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Chair must announce use of remote technology and the member using it.  </a:t>
            </a:r>
          </a:p>
          <a:p>
            <a:pPr marL="869315" lvl="1" indent="-411480" eaLnBrk="1" fontAlgn="auto" hangingPunct="1">
              <a:spcAft>
                <a:spcPts val="0"/>
              </a:spcAft>
              <a:buClr>
                <a:schemeClr val="tx1">
                  <a:shade val="95000"/>
                </a:schemeClr>
              </a:buClr>
              <a:buFont typeface="Arial" panose="020B0604020202020204" pitchFamily="34" charset="0"/>
              <a:buChar char="•"/>
              <a:defRPr/>
            </a:pPr>
            <a:r>
              <a:rPr lang="en-US" altLang="en-US" dirty="0" smtClean="0">
                <a:latin typeface="Book Antiqua" panose="02040602050305030304" pitchFamily="18" charset="0"/>
              </a:rPr>
              <a:t>New regulations now provide that remote participation permitted if physical attendance would be “unreasonably difficult.” </a:t>
            </a:r>
          </a:p>
        </p:txBody>
      </p:sp>
      <p:sp>
        <p:nvSpPr>
          <p:cNvPr id="68611" name="Rectangle 2"/>
          <p:cNvSpPr txBox="1">
            <a:spLocks noChangeArrowheads="1"/>
          </p:cNvSpPr>
          <p:nvPr/>
        </p:nvSpPr>
        <p:spPr bwMode="auto">
          <a:xfrm>
            <a:off x="381000" y="304800"/>
            <a:ext cx="876300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Remote Participation</a:t>
            </a:r>
          </a:p>
        </p:txBody>
      </p:sp>
      <p:pic>
        <p:nvPicPr>
          <p:cNvPr id="686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0025" y="64008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060802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4294967295"/>
          </p:nvPr>
        </p:nvSpPr>
        <p:spPr>
          <a:xfrm>
            <a:off x="615372" y="1079500"/>
            <a:ext cx="8478981" cy="5381625"/>
          </a:xfrm>
        </p:spPr>
        <p:txBody>
          <a:bodyPr rtlCol="0">
            <a:noAutofit/>
          </a:bodyPr>
          <a:lstStyle/>
          <a:p>
            <a:pPr marL="137160" indent="0" eaLnBrk="1" fontAlgn="auto" hangingPunct="1">
              <a:lnSpc>
                <a:spcPct val="80000"/>
              </a:lnSpc>
              <a:spcAft>
                <a:spcPts val="0"/>
              </a:spcAft>
              <a:buClr>
                <a:schemeClr val="tx1">
                  <a:shade val="95000"/>
                </a:schemeClr>
              </a:buClr>
              <a:buFont typeface="Wingdings 2"/>
              <a:buNone/>
              <a:defRPr/>
            </a:pPr>
            <a:r>
              <a:rPr lang="en-US" altLang="en-US" sz="2600" b="1" dirty="0" smtClean="0">
                <a:latin typeface="Book Antiqua" panose="02040602050305030304" pitchFamily="18" charset="0"/>
              </a:rPr>
              <a:t>Process</a:t>
            </a:r>
            <a:r>
              <a:rPr lang="en-US" altLang="en-US" sz="2600" dirty="0" smtClean="0">
                <a:latin typeface="Book Antiqua" panose="02040602050305030304" pitchFamily="18" charset="0"/>
              </a:rPr>
              <a:t>:</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First convene in open session beforehand.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State the purpose(s) of executive session </a:t>
            </a:r>
            <a:r>
              <a:rPr lang="en-US" altLang="en-US" sz="2600" b="1" dirty="0" smtClean="0">
                <a:solidFill>
                  <a:srgbClr val="0070C0"/>
                </a:solidFill>
                <a:latin typeface="Book Antiqua" panose="02040602050305030304" pitchFamily="18" charset="0"/>
              </a:rPr>
              <a:t>“stating all subjects that may be revealed without compromising the purpose for which the executive session was called.”</a:t>
            </a:r>
            <a:endParaRPr lang="en-US" altLang="ja-JP" sz="2600" dirty="0" smtClean="0">
              <a:latin typeface="Book Antiqua" panose="02040602050305030304" pitchFamily="18" charset="0"/>
            </a:endParaRP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Take and record roll-call to go into executive session.</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Announce if open session will reconvene afterward.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Maintain exhibits and documents used in reasonable proximity to minutes.</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Only discuss matters cited.</a:t>
            </a:r>
          </a:p>
          <a:p>
            <a:pPr marL="868680" lvl="1" indent="-283464" eaLnBrk="1" fontAlgn="auto" hangingPunct="1">
              <a:lnSpc>
                <a:spcPct val="80000"/>
              </a:lnSpc>
              <a:spcAft>
                <a:spcPts val="0"/>
              </a:spcAft>
              <a:buFont typeface="Arial" panose="020B0604020202020204" pitchFamily="34" charset="0"/>
              <a:buChar char="•"/>
              <a:defRPr/>
            </a:pPr>
            <a:r>
              <a:rPr lang="en-US" altLang="en-US" sz="2600" dirty="0" smtClean="0">
                <a:latin typeface="Book Antiqua" panose="02040602050305030304" pitchFamily="18" charset="0"/>
              </a:rPr>
              <a:t>Take all votes by roll-call.</a:t>
            </a:r>
          </a:p>
        </p:txBody>
      </p:sp>
      <p:sp>
        <p:nvSpPr>
          <p:cNvPr id="5017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Executive Session</a:t>
            </a:r>
          </a:p>
        </p:txBody>
      </p:sp>
      <p:pic>
        <p:nvPicPr>
          <p:cNvPr id="501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85686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429659" y="1564394"/>
            <a:ext cx="8003142" cy="5013051"/>
          </a:xfrm>
        </p:spPr>
        <p:txBody>
          <a:bodyPr/>
          <a:lstStyle/>
          <a:p>
            <a:pPr marL="350838" indent="-282575" eaLnBrk="1" hangingPunct="1">
              <a:spcBef>
                <a:spcPts val="672"/>
              </a:spcBef>
              <a:buFontTx/>
              <a:buNone/>
            </a:pPr>
            <a:r>
              <a:rPr lang="en-US" altLang="en-US" sz="1800" b="1" dirty="0" smtClean="0">
                <a:latin typeface="Garamond" panose="02020404030301010803" pitchFamily="18" charset="0"/>
              </a:rPr>
              <a:t>1. </a:t>
            </a:r>
            <a:r>
              <a:rPr lang="en-US" altLang="en-US" sz="2000" dirty="0" smtClean="0">
                <a:latin typeface="Book Antiqua" panose="02040602050305030304" pitchFamily="18" charset="0"/>
              </a:rPr>
              <a:t>Reputation, character, physical condition or mental health, rather than professional competence, </a:t>
            </a:r>
            <a:r>
              <a:rPr lang="en-US" altLang="en-US" sz="2000" b="1" dirty="0" smtClean="0">
                <a:solidFill>
                  <a:srgbClr val="0070C0"/>
                </a:solidFill>
                <a:latin typeface="Book Antiqua" panose="02040602050305030304" pitchFamily="18" charset="0"/>
              </a:rPr>
              <a:t>of an individual</a:t>
            </a:r>
            <a:r>
              <a:rPr lang="en-US" altLang="en-US" sz="2000" dirty="0" smtClean="0">
                <a:latin typeface="Book Antiqua" panose="02040602050305030304" pitchFamily="18" charset="0"/>
              </a:rPr>
              <a:t>, or to discuss the discipline or dismissal of, or complaints or charges brought against, a public officer, employee, staff member or individual. (</a:t>
            </a:r>
            <a:r>
              <a:rPr lang="en-US" altLang="en-US" sz="2000" b="1" dirty="0" smtClean="0">
                <a:solidFill>
                  <a:srgbClr val="0070C0"/>
                </a:solidFill>
                <a:latin typeface="Book Antiqua" panose="02040602050305030304" pitchFamily="18" charset="0"/>
              </a:rPr>
              <a:t>48 hours NOTICE to individual required</a:t>
            </a:r>
            <a:r>
              <a:rPr lang="en-US" altLang="en-US" sz="2000" dirty="0" smtClean="0">
                <a:latin typeface="Book Antiqua" panose="02040602050305030304" pitchFamily="18" charset="0"/>
              </a:rPr>
              <a:t>);</a:t>
            </a:r>
          </a:p>
          <a:p>
            <a:pPr marL="350838" indent="-282575" eaLnBrk="1" hangingPunct="1">
              <a:spcBef>
                <a:spcPts val="672"/>
              </a:spcBef>
              <a:buNone/>
            </a:pPr>
            <a:r>
              <a:rPr lang="en-US" altLang="ja-JP" sz="2000" dirty="0" smtClean="0">
                <a:latin typeface="Book Antiqua" panose="02040602050305030304" pitchFamily="18" charset="0"/>
              </a:rPr>
              <a:t>2. Conduct strategy sessions in preparation for negotiations with nonunion personnel or to conduct collective bargaining sessions or contract negotiations with nonunion personnel;</a:t>
            </a:r>
          </a:p>
          <a:p>
            <a:pPr marL="350838" indent="-282575" eaLnBrk="1" hangingPunct="1">
              <a:spcBef>
                <a:spcPts val="672"/>
              </a:spcBef>
              <a:buNone/>
            </a:pPr>
            <a:r>
              <a:rPr lang="en-US" altLang="en-US" sz="2000" dirty="0" smtClean="0">
                <a:latin typeface="Book Antiqua" panose="02040602050305030304" pitchFamily="18" charset="0"/>
              </a:rPr>
              <a:t>3</a:t>
            </a:r>
            <a:r>
              <a:rPr lang="en-US" altLang="en-US" sz="2000" dirty="0">
                <a:latin typeface="Book Antiqua" panose="02040602050305030304" pitchFamily="18" charset="0"/>
              </a:rPr>
              <a:t>. </a:t>
            </a:r>
            <a:r>
              <a:rPr lang="en-US" altLang="en-US" sz="2000" dirty="0" smtClean="0">
                <a:latin typeface="Book Antiqua" panose="02040602050305030304" pitchFamily="18" charset="0"/>
              </a:rPr>
              <a:t>Strategy </a:t>
            </a:r>
            <a:r>
              <a:rPr lang="en-US" altLang="en-US" sz="2000" dirty="0">
                <a:latin typeface="Book Antiqua" panose="02040602050305030304" pitchFamily="18" charset="0"/>
              </a:rPr>
              <a:t>with respect to collective bargaining or litigation if an open meeting may have a detrimental effect on the bargaining or litigating position of the public body </a:t>
            </a:r>
            <a:r>
              <a:rPr lang="en-US" altLang="en-US" sz="2000" dirty="0">
                <a:solidFill>
                  <a:srgbClr val="0070C0"/>
                </a:solidFill>
                <a:latin typeface="Book Antiqua" panose="02040602050305030304" pitchFamily="18" charset="0"/>
              </a:rPr>
              <a:t>and the chair so declares</a:t>
            </a:r>
            <a:r>
              <a:rPr lang="en-US" altLang="en-US" sz="2000" i="1" dirty="0">
                <a:latin typeface="Book Antiqua" panose="02040602050305030304" pitchFamily="18" charset="0"/>
              </a:rPr>
              <a:t> </a:t>
            </a:r>
            <a:r>
              <a:rPr lang="en-US" altLang="en-US" sz="2000" dirty="0" smtClean="0">
                <a:solidFill>
                  <a:srgbClr val="000000"/>
                </a:solidFill>
                <a:latin typeface="Book Antiqua" panose="02040602050305030304" pitchFamily="18" charset="0"/>
              </a:rPr>
              <a:t>…;</a:t>
            </a:r>
          </a:p>
          <a:p>
            <a:pPr marL="350838" indent="-282575" eaLnBrk="1" hangingPunct="1">
              <a:spcBef>
                <a:spcPts val="672"/>
              </a:spcBef>
              <a:buNone/>
            </a:pPr>
            <a:r>
              <a:rPr lang="en-US" altLang="en-US" sz="2000" dirty="0" smtClean="0">
                <a:latin typeface="Book Antiqua" panose="02040602050305030304" pitchFamily="18" charset="0"/>
              </a:rPr>
              <a:t>6</a:t>
            </a:r>
            <a:r>
              <a:rPr lang="en-US" altLang="en-US" sz="2000" dirty="0">
                <a:latin typeface="Book Antiqua" panose="02040602050305030304" pitchFamily="18" charset="0"/>
              </a:rPr>
              <a:t>. </a:t>
            </a:r>
            <a:r>
              <a:rPr lang="en-US" altLang="en-US" sz="2000" dirty="0" smtClean="0">
                <a:latin typeface="Book Antiqua" panose="02040602050305030304" pitchFamily="18" charset="0"/>
              </a:rPr>
              <a:t>Consider purchase</a:t>
            </a:r>
            <a:r>
              <a:rPr lang="en-US" altLang="en-US" sz="2000" dirty="0">
                <a:latin typeface="Book Antiqua" panose="02040602050305030304" pitchFamily="18" charset="0"/>
              </a:rPr>
              <a:t>, exchange, lease or value of real property </a:t>
            </a:r>
            <a:r>
              <a:rPr lang="en-US" altLang="en-US" sz="2000" dirty="0">
                <a:solidFill>
                  <a:srgbClr val="0070C0"/>
                </a:solidFill>
                <a:latin typeface="Book Antiqua" panose="02040602050305030304" pitchFamily="18" charset="0"/>
              </a:rPr>
              <a:t>if the chair declares </a:t>
            </a:r>
            <a:r>
              <a:rPr lang="en-US" altLang="en-US" sz="2000" dirty="0">
                <a:latin typeface="Book Antiqua" panose="02040602050305030304" pitchFamily="18" charset="0"/>
              </a:rPr>
              <a:t>that an open meeting may have a detrimental effect on the negotiating position of the public </a:t>
            </a:r>
            <a:r>
              <a:rPr lang="en-US" altLang="en-US" sz="2000" dirty="0" smtClean="0">
                <a:latin typeface="Book Antiqua" panose="02040602050305030304" pitchFamily="18" charset="0"/>
              </a:rPr>
              <a:t>body;</a:t>
            </a:r>
            <a:endParaRPr lang="en-US" altLang="en-US" sz="2000" dirty="0">
              <a:solidFill>
                <a:srgbClr val="FF0000"/>
              </a:solidFill>
              <a:latin typeface="Book Antiqua" panose="02040602050305030304" pitchFamily="18" charset="0"/>
            </a:endParaRPr>
          </a:p>
        </p:txBody>
      </p:sp>
      <p:sp>
        <p:nvSpPr>
          <p:cNvPr id="6" name="Rectangle 2"/>
          <p:cNvSpPr txBox="1">
            <a:spLocks noChangeArrowheads="1"/>
          </p:cNvSpPr>
          <p:nvPr/>
        </p:nvSpPr>
        <p:spPr>
          <a:xfrm>
            <a:off x="-183963" y="338264"/>
            <a:ext cx="9585541" cy="934598"/>
          </a:xfrm>
          <a:prstGeom prst="rect">
            <a:avLst/>
          </a:prstGeom>
        </p:spPr>
        <p:txBody>
          <a:bodyPr lIns="0" tIns="0" rIns="0" bIns="0">
            <a:normAutofit fontScale="92500" lnSpcReduction="10000"/>
          </a:bodyPr>
          <a:lstStyle>
            <a:lvl1pPr defTabSz="912813" eaLnBrk="0" hangingPunct="0">
              <a:defRPr sz="2400">
                <a:solidFill>
                  <a:schemeClr val="tx1"/>
                </a:solidFill>
                <a:latin typeface="Arial" pitchFamily="34" charset="0"/>
                <a:ea typeface="ＭＳ Ｐゴシック" pitchFamily="34" charset="-128"/>
              </a:defRPr>
            </a:lvl1pPr>
            <a:lvl2pPr marL="742950" indent="-285750" defTabSz="912813" eaLnBrk="0" hangingPunct="0">
              <a:defRPr sz="2400">
                <a:solidFill>
                  <a:schemeClr val="tx1"/>
                </a:solidFill>
                <a:latin typeface="Arial" pitchFamily="34" charset="0"/>
                <a:ea typeface="ＭＳ Ｐゴシック" pitchFamily="34" charset="-128"/>
              </a:defRPr>
            </a:lvl2pPr>
            <a:lvl3pPr marL="1143000" indent="-228600" defTabSz="912813" eaLnBrk="0" hangingPunct="0">
              <a:defRPr sz="2400">
                <a:solidFill>
                  <a:schemeClr val="tx1"/>
                </a:solidFill>
                <a:latin typeface="Arial" pitchFamily="34" charset="0"/>
                <a:ea typeface="ＭＳ Ｐゴシック" pitchFamily="34" charset="-128"/>
              </a:defRPr>
            </a:lvl3pPr>
            <a:lvl4pPr marL="1600200" indent="-228600" defTabSz="912813" eaLnBrk="0" hangingPunct="0">
              <a:defRPr sz="2400">
                <a:solidFill>
                  <a:schemeClr val="tx1"/>
                </a:solidFill>
                <a:latin typeface="Arial" pitchFamily="34" charset="0"/>
                <a:ea typeface="ＭＳ Ｐゴシック" pitchFamily="34" charset="-128"/>
              </a:defRPr>
            </a:lvl4pPr>
            <a:lvl5pPr marL="2057400" indent="-228600" defTabSz="912813" eaLnBrk="0" hangingPunct="0">
              <a:defRPr sz="2400">
                <a:solidFill>
                  <a:schemeClr val="tx1"/>
                </a:solidFill>
                <a:latin typeface="Arial" pitchFamily="34"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lnSpc>
                <a:spcPct val="90000"/>
              </a:lnSpc>
              <a:defRPr/>
            </a:pPr>
            <a:r>
              <a:rPr lang="en-US" altLang="en-US" sz="4000" b="1" dirty="0" smtClean="0">
                <a:latin typeface="Lucida Bright" panose="02040602050505020304" pitchFamily="18" charset="0"/>
                <a:cs typeface="Arial" pitchFamily="34" charset="0"/>
              </a:rPr>
              <a:t>Executive Session – </a:t>
            </a:r>
          </a:p>
          <a:p>
            <a:pPr algn="ctr" eaLnBrk="1" hangingPunct="1">
              <a:lnSpc>
                <a:spcPct val="90000"/>
              </a:lnSpc>
              <a:defRPr/>
            </a:pPr>
            <a:r>
              <a:rPr lang="en-US" altLang="en-US" sz="4000" b="1" dirty="0" smtClean="0">
                <a:latin typeface="Lucida Bright" panose="02040602050505020304" pitchFamily="18" charset="0"/>
                <a:cs typeface="Arial" pitchFamily="34" charset="0"/>
              </a:rPr>
              <a:t>Common Purposes</a:t>
            </a:r>
            <a:endParaRPr lang="en-US" altLang="en-US" sz="4000" b="1" dirty="0">
              <a:latin typeface="Lucida Bright" panose="02040602050505020304" pitchFamily="18" charset="0"/>
              <a:cs typeface="Arial" pitchFamily="34" charset="0"/>
            </a:endParaRPr>
          </a:p>
        </p:txBody>
      </p:sp>
      <p:pic>
        <p:nvPicPr>
          <p:cNvPr id="5222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877207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4294967295"/>
          </p:nvPr>
        </p:nvSpPr>
        <p:spPr>
          <a:xfrm>
            <a:off x="638175" y="1701800"/>
            <a:ext cx="7947025" cy="5270500"/>
          </a:xfrm>
        </p:spPr>
        <p:txBody>
          <a:bodyPr rtlCol="0">
            <a:noAutofit/>
          </a:bodyPr>
          <a:lstStyle/>
          <a:p>
            <a:pPr marL="593725" lvl="1" indent="-457200" eaLnBrk="1" hangingPunct="1">
              <a:lnSpc>
                <a:spcPct val="80000"/>
              </a:lnSpc>
              <a:buSzPct val="65000"/>
              <a:buFont typeface="Arial" panose="020B0604020202020204" pitchFamily="34" charset="0"/>
              <a:buChar char="•"/>
              <a:defRPr/>
            </a:pPr>
            <a:r>
              <a:rPr lang="en-US" altLang="en-US" dirty="0">
                <a:latin typeface="Book Antiqua" panose="02040602050305030304" pitchFamily="18" charset="0"/>
              </a:rPr>
              <a:t>If executive session is anticipated, it must be listed in appropriate detail on </a:t>
            </a:r>
            <a:r>
              <a:rPr lang="en-US" altLang="en-US" b="1" u="sng" dirty="0">
                <a:latin typeface="Book Antiqua" panose="02040602050305030304" pitchFamily="18" charset="0"/>
              </a:rPr>
              <a:t>meeting notice</a:t>
            </a:r>
            <a:r>
              <a:rPr lang="en-US" altLang="en-US" dirty="0">
                <a:latin typeface="Book Antiqua" panose="02040602050305030304" pitchFamily="18" charset="0"/>
              </a:rPr>
              <a:t>, with such specificity as is possible without compromising purpose of the session</a:t>
            </a:r>
            <a:r>
              <a:rPr lang="en-US" altLang="en-US" dirty="0" smtClean="0">
                <a:latin typeface="Book Antiqua" panose="02040602050305030304" pitchFamily="18" charset="0"/>
              </a:rPr>
              <a:t>.</a:t>
            </a:r>
          </a:p>
          <a:p>
            <a:pPr marL="593725" lvl="1" indent="-457200" eaLnBrk="1" hangingPunct="1">
              <a:lnSpc>
                <a:spcPct val="80000"/>
              </a:lnSpc>
              <a:buSzPct val="65000"/>
              <a:buFont typeface="Arial" panose="020B0604020202020204" pitchFamily="34" charset="0"/>
              <a:buChar char="•"/>
              <a:defRPr/>
            </a:pPr>
            <a:endParaRPr lang="en-US" altLang="en-US" dirty="0">
              <a:latin typeface="Book Antiqua" panose="02040602050305030304" pitchFamily="18" charset="0"/>
            </a:endParaRPr>
          </a:p>
          <a:p>
            <a:pPr marL="593725" lvl="1" indent="-457200" eaLnBrk="1" hangingPunct="1">
              <a:lnSpc>
                <a:spcPct val="80000"/>
              </a:lnSpc>
              <a:buSzPct val="65000"/>
              <a:buFont typeface="Arial" panose="020B0604020202020204" pitchFamily="34" charset="0"/>
              <a:buChar char="•"/>
              <a:defRPr/>
            </a:pPr>
            <a:r>
              <a:rPr lang="en-US" altLang="en-US" dirty="0">
                <a:latin typeface="Book Antiqua" panose="02040602050305030304" pitchFamily="18" charset="0"/>
              </a:rPr>
              <a:t>Related </a:t>
            </a:r>
            <a:r>
              <a:rPr lang="en-US" altLang="en-US" b="1" u="sng" dirty="0">
                <a:latin typeface="Book Antiqua" panose="02040602050305030304" pitchFamily="18" charset="0"/>
              </a:rPr>
              <a:t>vote to enter executive session </a:t>
            </a:r>
            <a:r>
              <a:rPr lang="en-US" altLang="en-US" dirty="0">
                <a:latin typeface="Book Antiqua" panose="02040602050305030304" pitchFamily="18" charset="0"/>
              </a:rPr>
              <a:t>must also include all information possible without compromising purpose of session (i.e., name of </a:t>
            </a:r>
            <a:r>
              <a:rPr lang="en-US" altLang="en-US" dirty="0" smtClean="0">
                <a:latin typeface="Book Antiqua" panose="02040602050305030304" pitchFamily="18" charset="0"/>
              </a:rPr>
              <a:t>nonunion </a:t>
            </a:r>
            <a:r>
              <a:rPr lang="en-US" altLang="en-US" dirty="0">
                <a:latin typeface="Book Antiqua" panose="02040602050305030304" pitchFamily="18" charset="0"/>
              </a:rPr>
              <a:t>personnel or union must be identified in notice and vote if bargaining or negotiations will be conducted; case name to be discussed under litigation strategy must be listed, unless doing so would compromise Town’s position); </a:t>
            </a:r>
            <a:r>
              <a:rPr lang="en-US" altLang="en-US" b="1" u="sng" dirty="0">
                <a:latin typeface="Book Antiqua" panose="02040602050305030304" pitchFamily="18" charset="0"/>
              </a:rPr>
              <a:t>and declaration must be made, as </a:t>
            </a:r>
            <a:r>
              <a:rPr lang="en-US" altLang="en-US" b="1" u="sng" dirty="0" smtClean="0">
                <a:latin typeface="Book Antiqua" panose="02040602050305030304" pitchFamily="18" charset="0"/>
              </a:rPr>
              <a:t>needed</a:t>
            </a:r>
            <a:r>
              <a:rPr lang="en-US" altLang="en-US" dirty="0" smtClean="0">
                <a:latin typeface="Book Antiqua" panose="02040602050305030304" pitchFamily="18" charset="0"/>
              </a:rPr>
              <a:t>.</a:t>
            </a:r>
            <a:endParaRPr lang="en-US" altLang="en-US" b="1" u="sng" dirty="0">
              <a:latin typeface="Book Antiqua" panose="02040602050305030304" pitchFamily="18" charset="0"/>
            </a:endParaRPr>
          </a:p>
        </p:txBody>
      </p:sp>
      <p:sp>
        <p:nvSpPr>
          <p:cNvPr id="58371" name="Rectangle 2"/>
          <p:cNvSpPr txBox="1">
            <a:spLocks noChangeArrowheads="1"/>
          </p:cNvSpPr>
          <p:nvPr/>
        </p:nvSpPr>
        <p:spPr bwMode="auto">
          <a:xfrm>
            <a:off x="342900" y="282436"/>
            <a:ext cx="8801100" cy="1205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Executive Session –</a:t>
            </a:r>
          </a:p>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Practical Considerations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837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1065683"/>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a:xfrm>
            <a:off x="381000" y="1437962"/>
            <a:ext cx="8184506" cy="5562600"/>
          </a:xfrm>
        </p:spPr>
        <p:txBody>
          <a:bodyPr>
            <a:normAutofit/>
          </a:bodyPr>
          <a:lstStyle/>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Date, time, place of meeting, and members present or absent;</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b="1" dirty="0" smtClean="0">
                <a:solidFill>
                  <a:srgbClr val="0070C0"/>
                </a:solidFill>
                <a:latin typeface="Book Antiqua" panose="02040602050305030304" pitchFamily="18" charset="0"/>
              </a:rPr>
              <a:t>Detailed</a:t>
            </a:r>
            <a:r>
              <a:rPr lang="en-US" altLang="en-US" sz="2400" dirty="0" smtClean="0">
                <a:latin typeface="Book Antiqua" panose="02040602050305030304" pitchFamily="18" charset="0"/>
              </a:rPr>
              <a:t> summary of discussion of each topic sufficient to allow a person not present at the meeting to understand the substance of what occurred at that meeting;</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Decisions made, actions taken, and votes recorded (no secret ballots permitted); and</a:t>
            </a:r>
          </a:p>
          <a:p>
            <a:pPr marL="594360" indent="-457200" eaLnBrk="1" fontAlgn="auto" hangingPunct="1">
              <a:lnSpc>
                <a:spcPct val="70000"/>
              </a:lnSpc>
              <a:spcBef>
                <a:spcPts val="672"/>
              </a:spcBef>
              <a:spcAft>
                <a:spcPts val="0"/>
              </a:spcAft>
              <a:buClr>
                <a:schemeClr val="tx1">
                  <a:shade val="95000"/>
                </a:schemeClr>
              </a:buClr>
              <a:buFont typeface="Arial" panose="020B0604020202020204" pitchFamily="34" charset="0"/>
              <a:buChar char="•"/>
              <a:defRPr/>
            </a:pPr>
            <a:r>
              <a:rPr lang="en-US" altLang="en-US" sz="2400" dirty="0" smtClean="0">
                <a:latin typeface="Book Antiqua" panose="02040602050305030304" pitchFamily="18" charset="0"/>
              </a:rPr>
              <a:t>List of documents and other exhibits </a:t>
            </a:r>
            <a:r>
              <a:rPr lang="en-US" altLang="en-US" sz="2400" b="1" dirty="0" smtClean="0">
                <a:solidFill>
                  <a:srgbClr val="0070C0"/>
                </a:solidFill>
                <a:latin typeface="Book Antiqua" panose="02040602050305030304" pitchFamily="18" charset="0"/>
              </a:rPr>
              <a:t>used</a:t>
            </a:r>
            <a:r>
              <a:rPr lang="en-US" altLang="en-US" sz="2400" dirty="0" smtClean="0">
                <a:solidFill>
                  <a:srgbClr val="0070C0"/>
                </a:solidFill>
                <a:latin typeface="Book Antiqua" panose="02040602050305030304" pitchFamily="18" charset="0"/>
              </a:rPr>
              <a:t> </a:t>
            </a:r>
            <a:r>
              <a:rPr lang="en-US" altLang="en-US" sz="2400" dirty="0" smtClean="0">
                <a:latin typeface="Book Antiqua" panose="02040602050305030304" pitchFamily="18" charset="0"/>
              </a:rPr>
              <a:t>by the body at the meeting, which will be “part of record” but not of minutes; </a:t>
            </a:r>
            <a:endParaRPr lang="en-US" altLang="en-US" sz="2400" dirty="0">
              <a:latin typeface="Book Antiqua" panose="02040602050305030304" pitchFamily="18" charset="0"/>
            </a:endParaRP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Document is physically present at meeting; and</a:t>
            </a: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Document is verbally identified; and</a:t>
            </a:r>
          </a:p>
          <a:p>
            <a:pPr marL="1392174" lvl="4" indent="-514350" eaLnBrk="1" fontAlgn="auto" hangingPunct="1">
              <a:lnSpc>
                <a:spcPct val="70000"/>
              </a:lnSpc>
              <a:spcBef>
                <a:spcPts val="672"/>
              </a:spcBef>
              <a:spcAft>
                <a:spcPts val="0"/>
              </a:spcAft>
              <a:buFont typeface="+mj-lt"/>
              <a:buAutoNum type="arabicPeriod"/>
              <a:defRPr/>
            </a:pPr>
            <a:r>
              <a:rPr lang="en-US" altLang="en-US" sz="2400" dirty="0" smtClean="0">
                <a:latin typeface="Book Antiqua" panose="02040602050305030304" pitchFamily="18" charset="0"/>
              </a:rPr>
              <a:t>Content of document is discussed by members (OML 2012-42).</a:t>
            </a:r>
          </a:p>
        </p:txBody>
      </p:sp>
      <p:sp>
        <p:nvSpPr>
          <p:cNvPr id="6041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a:lnSpc>
                <a:spcPct val="90000"/>
              </a:lnSpc>
              <a:spcBef>
                <a:spcPct val="0"/>
              </a:spcBef>
              <a:buClrTx/>
              <a:buSz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Meeting Minutes – Content</a:t>
            </a:r>
          </a:p>
        </p:txBody>
      </p:sp>
      <p:pic>
        <p:nvPicPr>
          <p:cNvPr id="604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9075" y="64008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75239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4294967295"/>
          </p:nvPr>
        </p:nvSpPr>
        <p:spPr>
          <a:xfrm>
            <a:off x="711201" y="1282699"/>
            <a:ext cx="7734299" cy="4424037"/>
          </a:xfrm>
        </p:spPr>
        <p:txBody>
          <a:bodyPr>
            <a:noAutofit/>
          </a:bodyPr>
          <a:lstStyle/>
          <a:p>
            <a:pPr marL="123825" indent="0" eaLnBrk="1" fontAlgn="auto" hangingPunct="1">
              <a:spcBef>
                <a:spcPts val="672"/>
              </a:spcBef>
              <a:spcAft>
                <a:spcPts val="0"/>
              </a:spcAft>
              <a:buClr>
                <a:schemeClr val="tx1">
                  <a:shade val="95000"/>
                </a:schemeClr>
              </a:buClr>
              <a:buNone/>
              <a:defRPr/>
            </a:pPr>
            <a:r>
              <a:rPr lang="en-US" altLang="en-US" sz="3000" b="1" dirty="0" smtClean="0">
                <a:latin typeface="Book Antiqua" panose="02040602050305030304" pitchFamily="18" charset="0"/>
              </a:rPr>
              <a:t>Open session minutes </a:t>
            </a:r>
            <a:r>
              <a:rPr lang="en-US" altLang="en-US" sz="3000" dirty="0" smtClean="0">
                <a:latin typeface="Book Antiqua" panose="02040602050305030304" pitchFamily="18" charset="0"/>
              </a:rPr>
              <a:t>must be created and approved in timely manner.</a:t>
            </a:r>
          </a:p>
          <a:p>
            <a:pPr marL="466725"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sz="2600" b="1" dirty="0" smtClean="0">
                <a:latin typeface="Book Antiqua" panose="02040602050305030304" pitchFamily="18" charset="0"/>
              </a:rPr>
              <a:t>New regulations indicate that approval must occur </a:t>
            </a:r>
            <a:r>
              <a:rPr lang="en-US" altLang="en-US" sz="2600" b="1" dirty="0" smtClean="0">
                <a:latin typeface="Book Antiqua" panose="02040602050305030304" pitchFamily="18" charset="0"/>
              </a:rPr>
              <a:t>generally </a:t>
            </a:r>
            <a:r>
              <a:rPr lang="en-US" altLang="en-US" sz="2600" b="1" dirty="0" smtClean="0">
                <a:solidFill>
                  <a:srgbClr val="0070C0"/>
                </a:solidFill>
                <a:latin typeface="Book Antiqua" panose="02040602050305030304" pitchFamily="18" charset="0"/>
              </a:rPr>
              <a:t>within the next 3 meetings or within 30 days</a:t>
            </a:r>
            <a:r>
              <a:rPr lang="en-US" altLang="en-US" sz="2600" b="1" dirty="0" smtClean="0">
                <a:latin typeface="Book Antiqua" panose="02040602050305030304" pitchFamily="18" charset="0"/>
              </a:rPr>
              <a:t>, whichever is later.</a:t>
            </a:r>
          </a:p>
          <a:p>
            <a:pPr marL="466725"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600" dirty="0" smtClean="0">
                <a:latin typeface="Book Antiqua" panose="02040602050305030304" pitchFamily="18" charset="0"/>
              </a:rPr>
              <a:t>Minutes are public records as of moment of their creation, regardless of whether they have been approved.</a:t>
            </a:r>
            <a:endParaRPr lang="en-US" altLang="en-US" sz="2600" dirty="0">
              <a:latin typeface="Book Antiqua" panose="02040602050305030304" pitchFamily="18" charset="0"/>
            </a:endParaRPr>
          </a:p>
          <a:p>
            <a:pPr marL="787392" lvl="1"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200" dirty="0" smtClean="0">
                <a:latin typeface="Book Antiqua" panose="02040602050305030304" pitchFamily="18" charset="0"/>
              </a:rPr>
              <a:t>Upon request, minutes must be made available within 10 days.</a:t>
            </a:r>
          </a:p>
        </p:txBody>
      </p:sp>
      <p:sp>
        <p:nvSpPr>
          <p:cNvPr id="62467"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a:lnSpc>
                <a:spcPct val="90000"/>
              </a:lnSpc>
              <a:spcBef>
                <a:spcPct val="0"/>
              </a:spcBef>
              <a:buClrTx/>
              <a:buSz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Minutes – Approval</a:t>
            </a:r>
          </a:p>
        </p:txBody>
      </p:sp>
      <p:pic>
        <p:nvPicPr>
          <p:cNvPr id="624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169333"/>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4294967295"/>
          </p:nvPr>
        </p:nvSpPr>
        <p:spPr>
          <a:xfrm>
            <a:off x="781627" y="1066800"/>
            <a:ext cx="7803573" cy="5422900"/>
          </a:xfrm>
        </p:spPr>
        <p:txBody>
          <a:bodyPr>
            <a:noAutofit/>
          </a:bodyPr>
          <a:lstStyle/>
          <a:p>
            <a:pPr marL="123825" indent="0" eaLnBrk="1" fontAlgn="auto" hangingPunct="1">
              <a:spcBef>
                <a:spcPts val="672"/>
              </a:spcBef>
              <a:spcAft>
                <a:spcPts val="0"/>
              </a:spcAft>
              <a:buClr>
                <a:schemeClr val="tx1">
                  <a:shade val="95000"/>
                </a:schemeClr>
              </a:buClr>
              <a:buNone/>
              <a:defRPr/>
            </a:pPr>
            <a:r>
              <a:rPr lang="en-US" altLang="en-US" sz="2600" b="1" dirty="0" smtClean="0">
                <a:latin typeface="Book Antiqua" panose="02040602050305030304" pitchFamily="18" charset="0"/>
              </a:rPr>
              <a:t>Executive Session Minutes</a:t>
            </a:r>
            <a:endParaRPr lang="en-US" altLang="en-US" sz="2600" dirty="0" smtClean="0">
              <a:latin typeface="Book Antiqua" panose="02040602050305030304" pitchFamily="18" charset="0"/>
            </a:endParaRPr>
          </a:p>
          <a:p>
            <a:pPr marL="466725" lvl="1" indent="-342900" eaLnBrk="1" fontAlgn="auto" hangingPunct="1">
              <a:spcBef>
                <a:spcPts val="672"/>
              </a:spcBef>
              <a:spcAft>
                <a:spcPts val="0"/>
              </a:spcAft>
              <a:buFont typeface="Arial" panose="020B0604020202020204" pitchFamily="34" charset="0"/>
              <a:buChar char="•"/>
              <a:defRPr/>
            </a:pPr>
            <a:r>
              <a:rPr lang="en-US" altLang="en-US" sz="2200" dirty="0" smtClean="0">
                <a:latin typeface="Book Antiqua" panose="02040602050305030304" pitchFamily="18" charset="0"/>
              </a:rPr>
              <a:t>May be withheld until purpose of exemption has been met,</a:t>
            </a:r>
            <a:r>
              <a:rPr lang="en-US" altLang="en-US" sz="2200" b="1" dirty="0" smtClean="0">
                <a:latin typeface="Book Antiqua" panose="02040602050305030304" pitchFamily="18" charset="0"/>
              </a:rPr>
              <a:t> </a:t>
            </a:r>
            <a:r>
              <a:rPr lang="en-US" altLang="en-US" sz="2200" b="1" dirty="0" smtClean="0">
                <a:solidFill>
                  <a:srgbClr val="0070C0"/>
                </a:solidFill>
                <a:latin typeface="Book Antiqua" panose="02040602050305030304" pitchFamily="18" charset="0"/>
              </a:rPr>
              <a:t>unless otherwise protected under the Public Records Law;</a:t>
            </a:r>
          </a:p>
          <a:p>
            <a:pPr marL="466725" lvl="1" indent="-342900" eaLnBrk="1" fontAlgn="auto" hangingPunct="1">
              <a:spcBef>
                <a:spcPts val="672"/>
              </a:spcBef>
              <a:spcAft>
                <a:spcPts val="0"/>
              </a:spcAft>
              <a:buFont typeface="Arial" panose="020B0604020202020204" pitchFamily="34" charset="0"/>
              <a:buChar char="•"/>
              <a:defRPr/>
            </a:pPr>
            <a:r>
              <a:rPr lang="en-US" altLang="en-US" sz="2200" dirty="0" smtClean="0">
                <a:latin typeface="Book Antiqua" panose="02040602050305030304" pitchFamily="18" charset="0"/>
              </a:rPr>
              <a:t>Chair is obligated to review executive session minutes periodically and bring to the body for its approval of minutes for which the purpose of the executive session has expired; </a:t>
            </a:r>
          </a:p>
          <a:p>
            <a:pPr marL="731830" lvl="2" indent="-342900" eaLnBrk="1" fontAlgn="auto" hangingPunct="1">
              <a:spcBef>
                <a:spcPts val="672"/>
              </a:spcBef>
              <a:spcAft>
                <a:spcPts val="0"/>
              </a:spcAft>
              <a:buFont typeface="Arial" panose="020B0604020202020204" pitchFamily="34" charset="0"/>
              <a:buChar char="•"/>
              <a:defRPr/>
            </a:pPr>
            <a:r>
              <a:rPr lang="en-US" altLang="en-US" sz="2000" dirty="0" smtClean="0">
                <a:latin typeface="Book Antiqua" panose="02040602050305030304" pitchFamily="18" charset="0"/>
              </a:rPr>
              <a:t>Can approve in executive session, either under purpose for which session was originally held, or, if more than one purpose, under Exemption 7, referencing law that allows the same.</a:t>
            </a:r>
          </a:p>
          <a:p>
            <a:pPr marL="787392" lvl="1" indent="-342900" eaLnBrk="1" fontAlgn="auto" hangingPunct="1">
              <a:spcBef>
                <a:spcPts val="672"/>
              </a:spcBef>
              <a:spcAft>
                <a:spcPts val="0"/>
              </a:spcAft>
              <a:buClr>
                <a:schemeClr val="tx1">
                  <a:shade val="95000"/>
                </a:schemeClr>
              </a:buClr>
              <a:buFont typeface="Arial" panose="020B0604020202020204" pitchFamily="34" charset="0"/>
              <a:buChar char="•"/>
              <a:defRPr/>
            </a:pPr>
            <a:r>
              <a:rPr lang="en-US" altLang="en-US" sz="2000" dirty="0" smtClean="0">
                <a:latin typeface="Book Antiqua" panose="02040602050305030304" pitchFamily="18" charset="0"/>
              </a:rPr>
              <a:t>Must provide a response to a request for executive session minutes within </a:t>
            </a:r>
            <a:r>
              <a:rPr lang="en-US" altLang="en-US" sz="2000" dirty="0">
                <a:latin typeface="Book Antiqua" panose="02040602050305030304" pitchFamily="18" charset="0"/>
              </a:rPr>
              <a:t>10 calendar </a:t>
            </a:r>
            <a:r>
              <a:rPr lang="en-US" altLang="en-US" sz="2000" dirty="0" smtClean="0">
                <a:latin typeface="Book Antiqua" panose="02040602050305030304" pitchFamily="18" charset="0"/>
              </a:rPr>
              <a:t>days and shall </a:t>
            </a:r>
            <a:r>
              <a:rPr lang="en-US" altLang="en-US" sz="2000" dirty="0">
                <a:latin typeface="Book Antiqua" panose="02040602050305030304" pitchFamily="18" charset="0"/>
              </a:rPr>
              <a:t>not assess a fee for time spent reviewing.</a:t>
            </a:r>
          </a:p>
          <a:p>
            <a:pPr marL="731830" lvl="2" indent="-342900" eaLnBrk="1" fontAlgn="auto" hangingPunct="1">
              <a:spcBef>
                <a:spcPts val="672"/>
              </a:spcBef>
              <a:spcAft>
                <a:spcPts val="0"/>
              </a:spcAft>
              <a:buFont typeface="Arial" panose="020B0604020202020204" pitchFamily="34" charset="0"/>
              <a:buChar char="•"/>
              <a:defRPr/>
            </a:pPr>
            <a:endParaRPr lang="en-US" altLang="en-US" sz="2000" dirty="0">
              <a:latin typeface="Book Antiqua" panose="02040602050305030304" pitchFamily="18" charset="0"/>
            </a:endParaRPr>
          </a:p>
        </p:txBody>
      </p:sp>
      <p:sp>
        <p:nvSpPr>
          <p:cNvPr id="62467"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a:lnSpc>
                <a:spcPct val="90000"/>
              </a:lnSpc>
              <a:spcBef>
                <a:spcPct val="0"/>
              </a:spcBef>
              <a:buClrTx/>
              <a:buSz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Minutes – Approval</a:t>
            </a:r>
          </a:p>
        </p:txBody>
      </p:sp>
      <p:pic>
        <p:nvPicPr>
          <p:cNvPr id="624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53523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31800" y="1416843"/>
            <a:ext cx="8305800" cy="4938713"/>
          </a:xfrm>
        </p:spPr>
        <p:txBody>
          <a:bodyPr/>
          <a:lstStyle/>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Open meeting , public records, and conflict of interest laws exist in virtually every state</a:t>
            </a:r>
          </a:p>
          <a:p>
            <a:pPr eaLnBrk="1" hangingPunct="1">
              <a:lnSpc>
                <a:spcPct val="80000"/>
              </a:lnSpc>
              <a:buFont typeface="Wingdings" panose="05000000000000000000" pitchFamily="2" charset="2"/>
              <a:buChar char="§"/>
            </a:pPr>
            <a:endParaRPr lang="en-US" altLang="en-US" sz="2700" dirty="0" smtClean="0">
              <a:latin typeface="Garamond" panose="02020404030301010803" pitchFamily="18" charset="0"/>
            </a:endParaRPr>
          </a:p>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Purpose of such laws is to eliminate much of the secrecy surrounding deliberations and decisions on which public policy is based</a:t>
            </a:r>
          </a:p>
          <a:p>
            <a:pPr eaLnBrk="1" hangingPunct="1">
              <a:lnSpc>
                <a:spcPct val="80000"/>
              </a:lnSpc>
              <a:buFont typeface="Wingdings" panose="05000000000000000000" pitchFamily="2" charset="2"/>
              <a:buChar char="§"/>
            </a:pPr>
            <a:endParaRPr lang="en-US" altLang="en-US" sz="2700" dirty="0" smtClean="0">
              <a:latin typeface="Garamond" panose="02020404030301010803" pitchFamily="18" charset="0"/>
            </a:endParaRPr>
          </a:p>
          <a:p>
            <a:pPr eaLnBrk="1" hangingPunct="1">
              <a:lnSpc>
                <a:spcPct val="80000"/>
              </a:lnSpc>
              <a:buFont typeface="Wingdings" panose="05000000000000000000" pitchFamily="2" charset="2"/>
              <a:buChar char="§"/>
            </a:pPr>
            <a:r>
              <a:rPr lang="en-US" altLang="en-US" sz="2700" dirty="0" smtClean="0">
                <a:latin typeface="Garamond" panose="02020404030301010803" pitchFamily="18" charset="0"/>
              </a:rPr>
              <a:t>Under the Open Meeting Law (“OML”), public bodies can only conduct business through public meetings, held in accordance with the OML, unless an exemption allowing an executive session exists</a:t>
            </a:r>
          </a:p>
          <a:p>
            <a:pPr eaLnBrk="1" hangingPunct="1">
              <a:lnSpc>
                <a:spcPct val="80000"/>
              </a:lnSpc>
              <a:buFont typeface="Wingdings" panose="05000000000000000000" pitchFamily="2" charset="2"/>
              <a:buChar char="§"/>
            </a:pPr>
            <a:endParaRPr lang="en-US" altLang="en-US" sz="3000" dirty="0" smtClean="0">
              <a:latin typeface="Garamond" panose="02020404030301010803" pitchFamily="18" charset="0"/>
            </a:endParaRPr>
          </a:p>
          <a:p>
            <a:pPr eaLnBrk="1" hangingPunct="1">
              <a:lnSpc>
                <a:spcPct val="80000"/>
              </a:lnSpc>
            </a:pPr>
            <a:endParaRPr lang="en-US" altLang="en-US" sz="3000" dirty="0" smtClean="0"/>
          </a:p>
        </p:txBody>
      </p:sp>
      <p:sp>
        <p:nvSpPr>
          <p:cNvPr id="22531" name="TextBox 4"/>
          <p:cNvSpPr txBox="1">
            <a:spLocks noChangeArrowheads="1"/>
          </p:cNvSpPr>
          <p:nvPr/>
        </p:nvSpPr>
        <p:spPr bwMode="auto">
          <a:xfrm>
            <a:off x="2895600" y="6172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FFFF"/>
                </a:solidFill>
                <a:latin typeface="Arial" panose="020B0604020202020204" pitchFamily="34" charset="0"/>
                <a:ea typeface="MS PGothic" panose="020B0600070205080204" pitchFamily="34" charset="-128"/>
              </a:rPr>
              <a:t> </a:t>
            </a:r>
          </a:p>
        </p:txBody>
      </p:sp>
      <p:sp>
        <p:nvSpPr>
          <p:cNvPr id="22532" name="Rectangle 2"/>
          <p:cNvSpPr txBox="1">
            <a:spLocks noChangeArrowheads="1"/>
          </p:cNvSpPr>
          <p:nvPr/>
        </p:nvSpPr>
        <p:spPr bwMode="auto">
          <a:xfrm>
            <a:off x="187287" y="264406"/>
            <a:ext cx="8550313" cy="635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defTabSz="912813"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defTabSz="912813"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defTabSz="912813"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defTabSz="912813"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90000"/>
              </a:lnSpc>
              <a:spcBef>
                <a:spcPct val="0"/>
              </a:spcBef>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Overview – </a:t>
            </a:r>
            <a:r>
              <a:rPr lang="en-US" altLang="en-US" sz="4000" b="1" dirty="0">
                <a:latin typeface="Lucida Bright" panose="02040602050505020304" pitchFamily="18" charset="0"/>
                <a:ea typeface="MS PGothic" panose="020B0600070205080204" pitchFamily="34" charset="-128"/>
                <a:cs typeface="Arial" panose="020B0604020202020204" pitchFamily="34" charset="0"/>
              </a:rPr>
              <a:t>Sunshine Laws</a:t>
            </a:r>
          </a:p>
        </p:txBody>
      </p:sp>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584"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394968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534555" y="1104901"/>
            <a:ext cx="8063345" cy="5181600"/>
          </a:xfrm>
        </p:spPr>
        <p:txBody>
          <a:bodyPr/>
          <a:lstStyle/>
          <a:p>
            <a:pPr eaLnBrk="1" hangingPunct="1"/>
            <a:endParaRPr lang="en-US" altLang="en-US" sz="2000" dirty="0" smtClean="0">
              <a:latin typeface="Garamond" panose="02020404030301010803" pitchFamily="18" charset="0"/>
            </a:endParaRPr>
          </a:p>
          <a:p>
            <a:pPr eaLnBrk="1" hangingPunct="1">
              <a:buFont typeface="Arial" panose="020B0604020202020204" pitchFamily="34" charset="0"/>
              <a:buChar char="•"/>
            </a:pPr>
            <a:r>
              <a:rPr lang="en-US" altLang="en-US" sz="2600" dirty="0" smtClean="0">
                <a:latin typeface="Book Antiqua" panose="02040602050305030304" pitchFamily="18" charset="0"/>
              </a:rPr>
              <a:t>Filing Complaint = </a:t>
            </a:r>
            <a:r>
              <a:rPr lang="en-US" altLang="en-US" sz="2600" b="1" dirty="0" smtClean="0">
                <a:latin typeface="Book Antiqua" panose="02040602050305030304" pitchFamily="18" charset="0"/>
              </a:rPr>
              <a:t>Three steps</a:t>
            </a:r>
            <a:r>
              <a:rPr lang="en-US" altLang="en-US" sz="2600" dirty="0" smtClean="0">
                <a:latin typeface="Book Antiqua" panose="02040602050305030304" pitchFamily="18" charset="0"/>
              </a:rPr>
              <a:t>: </a:t>
            </a:r>
          </a:p>
          <a:p>
            <a:pPr lvl="1" eaLnBrk="1" hangingPunct="1">
              <a:buFont typeface="Arial" panose="020B0604020202020204" pitchFamily="34" charset="0"/>
              <a:buChar char="•"/>
            </a:pPr>
            <a:r>
              <a:rPr lang="en-US" altLang="en-US" sz="2600" dirty="0" smtClean="0">
                <a:latin typeface="Book Antiqua" panose="02040602050305030304" pitchFamily="18" charset="0"/>
              </a:rPr>
              <a:t>1) Complainant must file written complaint with the </a:t>
            </a:r>
            <a:r>
              <a:rPr lang="en-US" altLang="en-US" sz="2600" u="sng" dirty="0" smtClean="0">
                <a:latin typeface="Book Antiqua" panose="02040602050305030304" pitchFamily="18" charset="0"/>
              </a:rPr>
              <a:t>public body</a:t>
            </a:r>
            <a:r>
              <a:rPr lang="en-US" altLang="en-US" sz="2600" dirty="0" smtClean="0">
                <a:latin typeface="Book Antiqua" panose="02040602050305030304" pitchFamily="18" charset="0"/>
              </a:rPr>
              <a:t>, within 30 days of the alleged violation;</a:t>
            </a:r>
          </a:p>
          <a:p>
            <a:pPr lvl="1" eaLnBrk="1" hangingPunct="1">
              <a:buFont typeface="Arial" panose="020B0604020202020204" pitchFamily="34" charset="0"/>
              <a:buChar char="•"/>
            </a:pPr>
            <a:r>
              <a:rPr lang="en-US" altLang="en-US" sz="2600" dirty="0" smtClean="0">
                <a:latin typeface="Book Antiqua" panose="02040602050305030304" pitchFamily="18" charset="0"/>
              </a:rPr>
              <a:t>2) Public body must forward complaint to AG within </a:t>
            </a:r>
            <a:r>
              <a:rPr lang="en-US" altLang="en-US" sz="2600" u="sng" dirty="0" smtClean="0">
                <a:latin typeface="Book Antiqua" panose="02040602050305030304" pitchFamily="18" charset="0"/>
              </a:rPr>
              <a:t>14 business days</a:t>
            </a:r>
            <a:r>
              <a:rPr lang="en-US" altLang="en-US" sz="2600" dirty="0" smtClean="0">
                <a:latin typeface="Book Antiqua" panose="02040602050305030304" pitchFamily="18" charset="0"/>
              </a:rPr>
              <a:t> of receipt and inform complainant and AG of any remedial action taken; and</a:t>
            </a:r>
          </a:p>
          <a:p>
            <a:pPr lvl="1" eaLnBrk="1" hangingPunct="1">
              <a:buFont typeface="Arial" panose="020B0604020202020204" pitchFamily="34" charset="0"/>
              <a:buChar char="•"/>
            </a:pPr>
            <a:r>
              <a:rPr lang="en-US" altLang="en-US" sz="2600" dirty="0" smtClean="0">
                <a:latin typeface="Book Antiqua" panose="02040602050305030304" pitchFamily="18" charset="0"/>
              </a:rPr>
              <a:t>3) Complainant may file a complaint with AG </a:t>
            </a:r>
            <a:r>
              <a:rPr lang="en-US" altLang="en-US" sz="2600" u="sng" dirty="0" smtClean="0">
                <a:latin typeface="Book Antiqua" panose="02040602050305030304" pitchFamily="18" charset="0"/>
              </a:rPr>
              <a:t>after 30 days</a:t>
            </a:r>
            <a:r>
              <a:rPr lang="en-US" altLang="en-US" sz="2600" dirty="0" smtClean="0">
                <a:latin typeface="Book Antiqua" panose="02040602050305030304" pitchFamily="18" charset="0"/>
              </a:rPr>
              <a:t> from the date complaint was filed with public body.</a:t>
            </a:r>
            <a:endParaRPr lang="en-US" altLang="en-US" sz="2600" dirty="0" smtClean="0">
              <a:solidFill>
                <a:schemeClr val="bg2"/>
              </a:solidFill>
              <a:latin typeface="Book Antiqua" panose="02040602050305030304" pitchFamily="18" charset="0"/>
            </a:endParaRPr>
          </a:p>
        </p:txBody>
      </p:sp>
      <p:sp>
        <p:nvSpPr>
          <p:cNvPr id="72707"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Enforcement Process</a:t>
            </a:r>
          </a:p>
        </p:txBody>
      </p:sp>
      <p:pic>
        <p:nvPicPr>
          <p:cNvPr id="727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15202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p:cNvSpPr>
          <p:nvPr>
            <p:ph idx="1"/>
          </p:nvPr>
        </p:nvSpPr>
        <p:spPr>
          <a:xfrm>
            <a:off x="450273" y="1079500"/>
            <a:ext cx="8228734" cy="5416550"/>
          </a:xfrm>
        </p:spPr>
        <p:txBody>
          <a:bodyPr rtlCol="0">
            <a:normAutofit fontScale="40000" lnSpcReduction="20000"/>
          </a:bodyPr>
          <a:lstStyle/>
          <a:p>
            <a:pPr marL="137160" indent="0" eaLnBrk="1" fontAlgn="auto" hangingPunct="1">
              <a:lnSpc>
                <a:spcPct val="70000"/>
              </a:lnSpc>
              <a:spcAft>
                <a:spcPts val="0"/>
              </a:spcAft>
              <a:buClr>
                <a:schemeClr val="tx1">
                  <a:shade val="95000"/>
                </a:schemeClr>
              </a:buClr>
              <a:buNone/>
              <a:defRPr/>
            </a:pPr>
            <a:endParaRPr lang="en-US" altLang="en-US" sz="1400" dirty="0" smtClean="0">
              <a:latin typeface="Garamond" pitchFamily="18" charset="0"/>
            </a:endParaRPr>
          </a:p>
          <a:p>
            <a:pPr marL="594360" indent="-457200" eaLnBrk="1" hangingPunct="1">
              <a:lnSpc>
                <a:spcPct val="120000"/>
              </a:lnSpc>
              <a:spcBef>
                <a:spcPts val="0"/>
              </a:spcBef>
              <a:buClr>
                <a:schemeClr val="tx1">
                  <a:shade val="95000"/>
                </a:schemeClr>
              </a:buClr>
              <a:buFont typeface="Arial" panose="020B0604020202020204" pitchFamily="34" charset="0"/>
              <a:buChar char="•"/>
              <a:defRPr/>
            </a:pPr>
            <a:r>
              <a:rPr lang="en-US" altLang="en-US" sz="5500" b="1" dirty="0" smtClean="0">
                <a:latin typeface="Book Antiqua" panose="02040602050305030304" pitchFamily="18" charset="0"/>
              </a:rPr>
              <a:t>Public Body must consider complaint at properly posted meeting</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Matter must appear on meeting notice</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Body must acknowledge receipt of complaint</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Should deliberate concerning allegations and possible resolution</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Vote to resolve complaint</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If appropriate, authorize response to be prepared and sent to Attorney General and Complainant </a:t>
            </a:r>
          </a:p>
          <a:p>
            <a:pPr marL="594360" indent="-457200" eaLnBrk="1" hangingPunct="1">
              <a:lnSpc>
                <a:spcPct val="120000"/>
              </a:lnSpc>
              <a:spcBef>
                <a:spcPts val="0"/>
              </a:spcBef>
              <a:buClr>
                <a:schemeClr val="tx1">
                  <a:shade val="95000"/>
                </a:schemeClr>
              </a:buClr>
              <a:buFont typeface="Arial" panose="020B0604020202020204" pitchFamily="34" charset="0"/>
              <a:buChar char="•"/>
              <a:defRPr/>
            </a:pPr>
            <a:r>
              <a:rPr lang="en-US" altLang="en-US" sz="5500" b="1" dirty="0" smtClean="0">
                <a:latin typeface="Book Antiqua" panose="02040602050305030304" pitchFamily="18" charset="0"/>
              </a:rPr>
              <a:t>Cure:  </a:t>
            </a:r>
          </a:p>
          <a:p>
            <a:pPr marL="928116" lvl="1" indent="-342900" eaLnBrk="1" hangingPunct="1">
              <a:lnSpc>
                <a:spcPct val="120000"/>
              </a:lnSpc>
              <a:spcBef>
                <a:spcPts val="0"/>
              </a:spcBef>
              <a:buFont typeface="Arial" panose="020B0604020202020204" pitchFamily="34" charset="0"/>
              <a:buChar char="•"/>
              <a:defRPr/>
            </a:pPr>
            <a:r>
              <a:rPr lang="en-US" altLang="en-US" sz="4800" dirty="0" smtClean="0">
                <a:latin typeface="Book Antiqua" panose="02040602050305030304" pitchFamily="18" charset="0"/>
              </a:rPr>
              <a:t>“</a:t>
            </a:r>
            <a:r>
              <a:rPr lang="en-US" altLang="en-US" sz="4800" dirty="0">
                <a:latin typeface="Book Antiqua" panose="02040602050305030304" pitchFamily="18" charset="0"/>
              </a:rPr>
              <a:t>Public deliberation (at a properly posted open meeting) effectively </a:t>
            </a:r>
            <a:r>
              <a:rPr lang="en-US" altLang="en-US" sz="4800" dirty="0" smtClean="0">
                <a:latin typeface="Book Antiqua" panose="02040602050305030304" pitchFamily="18" charset="0"/>
              </a:rPr>
              <a:t>cures </a:t>
            </a:r>
            <a:r>
              <a:rPr lang="en-US" altLang="en-US" sz="4800" dirty="0">
                <a:latin typeface="Book Antiqua" panose="02040602050305030304" pitchFamily="18" charset="0"/>
              </a:rPr>
              <a:t>the private discussion which occurred over email because it enabled the public to see the discussion that went into the creation of the policy.  To cure a violation of the Open Meeting Law, a public body must make an independent deliberative action, and not merely a ceremonial acceptance or perfunctory ratification of a secret decision.”  See OML </a:t>
            </a:r>
            <a:r>
              <a:rPr lang="en-US" altLang="en-US" sz="4800" dirty="0" smtClean="0">
                <a:latin typeface="Book Antiqua" panose="02040602050305030304" pitchFamily="18" charset="0"/>
              </a:rPr>
              <a:t>2011-14.</a:t>
            </a:r>
            <a:endParaRPr lang="en-US" altLang="en-US" sz="4800" dirty="0">
              <a:latin typeface="Book Antiqua" panose="02040602050305030304" pitchFamily="18" charset="0"/>
            </a:endParaRPr>
          </a:p>
        </p:txBody>
      </p:sp>
      <p:sp>
        <p:nvSpPr>
          <p:cNvPr id="74755" name="Rectangle 2"/>
          <p:cNvSpPr txBox="1">
            <a:spLocks noChangeArrowheads="1"/>
          </p:cNvSpPr>
          <p:nvPr/>
        </p:nvSpPr>
        <p:spPr bwMode="auto">
          <a:xfrm>
            <a:off x="390525"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Enforcement Process </a:t>
            </a:r>
            <a:r>
              <a:rPr lang="en-US" altLang="en-US" sz="4000" b="1" dirty="0">
                <a:latin typeface="Lucida Bright" panose="02040602050505020304" pitchFamily="18" charset="0"/>
                <a:ea typeface="MS PGothic" panose="020B0600070205080204" pitchFamily="34" charset="-128"/>
                <a:cs typeface="Arial" panose="020B0604020202020204" pitchFamily="34" charset="0"/>
              </a:rPr>
              <a:t>(cont.)</a:t>
            </a:r>
          </a:p>
        </p:txBody>
      </p:sp>
      <p:pic>
        <p:nvPicPr>
          <p:cNvPr id="7475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74650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4294967295"/>
          </p:nvPr>
        </p:nvSpPr>
        <p:spPr>
          <a:xfrm>
            <a:off x="384464" y="1312833"/>
            <a:ext cx="8276936" cy="5683826"/>
          </a:xfrm>
        </p:spPr>
        <p:txBody>
          <a:bodyPr rtlCol="0">
            <a:normAutofit/>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400" dirty="0">
                <a:latin typeface="Book Antiqua" panose="02040602050305030304" pitchFamily="18" charset="0"/>
              </a:rPr>
              <a:t>Upon finding a violation, the AG has a range of enforcement options from compelling compliance with OML and/or </a:t>
            </a:r>
            <a:r>
              <a:rPr lang="en-US" altLang="en-US" sz="2400" dirty="0" smtClean="0">
                <a:latin typeface="Book Antiqua" panose="02040602050305030304" pitchFamily="18" charset="0"/>
              </a:rPr>
              <a:t>requiring attendance </a:t>
            </a:r>
            <a:r>
              <a:rPr lang="en-US" altLang="en-US" sz="2400" dirty="0">
                <a:latin typeface="Book Antiqua" panose="02040602050305030304" pitchFamily="18" charset="0"/>
              </a:rPr>
              <a:t>at a training session and/or creation or disclosure of minutes, nullifying action taken, imposition of $1,000 fine for intentional violation.  Public body may seek judicial review in Superior Court within 21 days of receipt (this would stay the AG’s order, but the public body may not implement any action taken, pending appeal</a:t>
            </a:r>
            <a:r>
              <a:rPr lang="en-US" altLang="en-US" sz="2400" dirty="0" smtClean="0">
                <a:latin typeface="Book Antiqua" panose="02040602050305030304" pitchFamily="18" charset="0"/>
              </a:rPr>
              <a:t>).</a:t>
            </a:r>
            <a:endParaRPr lang="en-US" altLang="en-US" sz="2400" dirty="0">
              <a:latin typeface="Book Antiqua" panose="02040602050305030304"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400" dirty="0">
                <a:latin typeface="Book Antiqua" panose="02040602050305030304" pitchFamily="18" charset="0"/>
              </a:rPr>
              <a:t>AG may file action in Superior Court to require compliance.</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400" dirty="0">
                <a:latin typeface="Book Antiqua" panose="02040602050305030304" pitchFamily="18" charset="0"/>
              </a:rPr>
              <a:t>3 registered voters may bring action in Superior Court.</a:t>
            </a:r>
          </a:p>
        </p:txBody>
      </p:sp>
      <p:sp>
        <p:nvSpPr>
          <p:cNvPr id="76803" name="Rectangle 2"/>
          <p:cNvSpPr txBox="1">
            <a:spLocks noChangeArrowheads="1"/>
          </p:cNvSpPr>
          <p:nvPr/>
        </p:nvSpPr>
        <p:spPr bwMode="auto">
          <a:xfrm>
            <a:off x="384464" y="322118"/>
            <a:ext cx="8759536" cy="7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eaLnBrk="1" hangingPunct="1">
              <a:lnSpc>
                <a:spcPct val="90000"/>
              </a:lnSpc>
              <a:spcBef>
                <a:spcPct val="0"/>
              </a:spcBef>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Enforcement Process </a:t>
            </a:r>
            <a:r>
              <a:rPr lang="en-US" altLang="en-US" sz="4000" b="1" dirty="0">
                <a:latin typeface="Lucida Bright" panose="02040602050505020304" pitchFamily="18" charset="0"/>
                <a:ea typeface="MS PGothic" panose="020B0600070205080204" pitchFamily="34" charset="-128"/>
                <a:cs typeface="Arial" panose="020B0604020202020204" pitchFamily="34" charset="0"/>
              </a:rPr>
              <a:t>(cont.)</a:t>
            </a:r>
          </a:p>
        </p:txBody>
      </p:sp>
      <p:pic>
        <p:nvPicPr>
          <p:cNvPr id="768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81781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5690"/>
          </a:xfrm>
        </p:spPr>
        <p:txBody>
          <a:bodyPr>
            <a:noAutofit/>
          </a:bodyPr>
          <a:lstStyle/>
          <a:p>
            <a:pPr>
              <a:defRPr/>
            </a:pPr>
            <a:r>
              <a:rPr lang="en-US" sz="4000" dirty="0" smtClean="0">
                <a:solidFill>
                  <a:schemeClr val="tx1"/>
                </a:solidFill>
                <a:effectLst/>
                <a:latin typeface="Lucida Bright" panose="02040602050505020304" pitchFamily="18" charset="0"/>
              </a:rPr>
              <a:t>Attorney General’s Revised Regulations</a:t>
            </a:r>
            <a:endParaRPr lang="en-US" sz="4000" dirty="0">
              <a:solidFill>
                <a:schemeClr val="tx1"/>
              </a:solidFill>
              <a:effectLst/>
              <a:latin typeface="Lucida Bright" panose="02040602050505020304" pitchFamily="18" charset="0"/>
            </a:endParaRPr>
          </a:p>
        </p:txBody>
      </p:sp>
      <p:sp>
        <p:nvSpPr>
          <p:cNvPr id="90115"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300" dirty="0">
                <a:latin typeface="Book Antiqua" panose="02040602050305030304" pitchFamily="18" charset="0"/>
              </a:rPr>
              <a:t>AG approved numerous changes to 940 CMR 29.00.  While some are mostly organizational, there are some noteworthy amendments.  Effective October 6, 2017.</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300" u="sng" dirty="0" smtClean="0">
                <a:latin typeface="Book Antiqua" panose="02040602050305030304" pitchFamily="18" charset="0"/>
              </a:rPr>
              <a:t>Posting </a:t>
            </a:r>
            <a:r>
              <a:rPr lang="en-US" altLang="en-US" sz="2300" u="sng" dirty="0">
                <a:latin typeface="Book Antiqua" panose="02040602050305030304" pitchFamily="18" charset="0"/>
              </a:rPr>
              <a:t>Notices </a:t>
            </a:r>
            <a:r>
              <a:rPr lang="en-US" altLang="en-US" sz="2300" dirty="0">
                <a:latin typeface="Book Antiqua" panose="02040602050305030304" pitchFamily="18" charset="0"/>
              </a:rPr>
              <a:t>– “In, on or near” Town Hall.  Still requires all notices to be filed with Clerk’s office and posting inside Town Hall. Date/time recorded with posting.</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300" dirty="0">
                <a:latin typeface="Book Antiqua" panose="02040602050305030304" pitchFamily="18" charset="0"/>
              </a:rPr>
              <a:t>Website can serve as “all hours” location.  Choice to use website </a:t>
            </a:r>
            <a:r>
              <a:rPr lang="en-US" altLang="en-US" sz="2300" dirty="0" smtClean="0">
                <a:latin typeface="Book Antiqua" panose="02040602050305030304" pitchFamily="18" charset="0"/>
              </a:rPr>
              <a:t>is made </a:t>
            </a:r>
            <a:r>
              <a:rPr lang="en-US" altLang="en-US" sz="2300" dirty="0">
                <a:latin typeface="Book Antiqua" panose="02040602050305030304" pitchFamily="18" charset="0"/>
              </a:rPr>
              <a:t>by “Chief Executive Officer.”</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300" dirty="0">
                <a:latin typeface="Book Antiqua" panose="02040602050305030304" pitchFamily="18" charset="0"/>
              </a:rPr>
              <a:t>Post written notice at Town Hall re: accessing website. </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300" dirty="0">
                <a:latin typeface="Book Antiqua" panose="02040602050305030304" pitchFamily="18" charset="0"/>
              </a:rPr>
              <a:t>Website down?  If within 48 hour period, must restore within 6 hours of discovery, or rescheduling required.      </a:t>
            </a:r>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45623"/>
      </p:ext>
    </p:extLst>
  </p:cSld>
  <p:clrMapOvr>
    <a:overrideClrMapping bg1="lt1" tx1="dk1" bg2="lt2" tx2="dk2" accent1="accent1" accent2="accent2" accent3="accent3" accent4="accent4" accent5="accent5" accent6="accent6" hlink="hlink" folHlink="folHlink"/>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000" dirty="0" smtClean="0">
                <a:solidFill>
                  <a:schemeClr val="tx1"/>
                </a:solidFill>
                <a:effectLst/>
                <a:latin typeface="Lucida Bright" panose="02040602050505020304" pitchFamily="18" charset="0"/>
              </a:rPr>
              <a:t>AG Revised Regulations (cont.)</a:t>
            </a:r>
            <a:endParaRPr lang="en-US" sz="4000" dirty="0">
              <a:solidFill>
                <a:schemeClr val="tx1"/>
              </a:solidFill>
              <a:effectLst/>
              <a:latin typeface="Lucida Bright" panose="02040602050505020304" pitchFamily="18" charset="0"/>
            </a:endParaRPr>
          </a:p>
        </p:txBody>
      </p:sp>
      <p:sp>
        <p:nvSpPr>
          <p:cNvPr id="91139" name="Content Placeholder 2"/>
          <p:cNvSpPr>
            <a:spLocks noGrp="1"/>
          </p:cNvSpPr>
          <p:nvPr>
            <p:ph idx="1"/>
          </p:nvPr>
        </p:nvSpPr>
        <p:spPr>
          <a:xfrm>
            <a:off x="457200" y="1417638"/>
            <a:ext cx="8229600" cy="5247567"/>
          </a:xfrm>
        </p:spPr>
        <p:txBody>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200" u="sng" dirty="0" smtClean="0">
                <a:latin typeface="Book Antiqua" panose="02040602050305030304" pitchFamily="18" charset="0"/>
              </a:rPr>
              <a:t>Certifications </a:t>
            </a:r>
            <a:r>
              <a:rPr lang="en-US" altLang="en-US" sz="2200" dirty="0">
                <a:latin typeface="Book Antiqua" panose="02040602050305030304" pitchFamily="18" charset="0"/>
              </a:rPr>
              <a:t>– in addition to new members receiving OML, </a:t>
            </a:r>
            <a:r>
              <a:rPr lang="en-US" altLang="en-US" sz="2200" dirty="0" smtClean="0">
                <a:latin typeface="Book Antiqua" panose="02040602050305030304" pitchFamily="18" charset="0"/>
              </a:rPr>
              <a:t>regulations, </a:t>
            </a:r>
            <a:r>
              <a:rPr lang="en-US" altLang="en-US" sz="2200" dirty="0">
                <a:latin typeface="Book Antiqua" panose="02040602050305030304" pitchFamily="18" charset="0"/>
              </a:rPr>
              <a:t>and AG Guide, </a:t>
            </a:r>
            <a:r>
              <a:rPr lang="en-US" altLang="en-US" sz="2200" dirty="0" smtClean="0">
                <a:latin typeface="Book Antiqua" panose="02040602050305030304" pitchFamily="18" charset="0"/>
              </a:rPr>
              <a:t>shall </a:t>
            </a:r>
            <a:r>
              <a:rPr lang="en-US" altLang="en-US" sz="2200" dirty="0">
                <a:latin typeface="Book Antiqua" panose="02040602050305030304" pitchFamily="18" charset="0"/>
              </a:rPr>
              <a:t>also receive all determinations finding a violation by that public body within last 5 years.</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Intended to reduce repeat offenders and attempts to avoid intentional violations when body has had turnover.</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Individuals serving on multiple boards need certification for each, and those reappointed or reelected must sign new certification. </a:t>
            </a:r>
            <a:endParaRPr lang="en-US" altLang="en-US" sz="1800" dirty="0" smtClean="0">
              <a:latin typeface="Book Antiqua" panose="02040602050305030304"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200" u="sng" dirty="0">
                <a:latin typeface="Book Antiqua" panose="02040602050305030304" pitchFamily="18" charset="0"/>
              </a:rPr>
              <a:t>Filing a complaint </a:t>
            </a:r>
            <a:r>
              <a:rPr lang="en-US" altLang="en-US" sz="2200" dirty="0">
                <a:latin typeface="Book Antiqua" panose="02040602050305030304" pitchFamily="18" charset="0"/>
              </a:rPr>
              <a:t>– with chair of public body and Town Clerk.  Must be on AG’s complaint form, or “need not be addressed.” </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Optional mediation between public body and individual who has filed 5 or more complaints within last 12 months; at Town’s expense, but if complainant refuses, AG may decline to consider. </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Clarify that public body is required to consider complaint and response in a meeting (could be executive session).     </a:t>
            </a:r>
            <a:r>
              <a:rPr lang="en-US" altLang="en-US" sz="1800" dirty="0" smtClean="0">
                <a:latin typeface="Book Antiqua" panose="02040602050305030304" pitchFamily="18" charset="0"/>
              </a:rPr>
              <a:t>     </a:t>
            </a:r>
            <a:endParaRPr lang="en-US" altLang="en-US" sz="1800" dirty="0">
              <a:latin typeface="Book Antiqua" panose="02040602050305030304"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837276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000" dirty="0">
                <a:solidFill>
                  <a:schemeClr val="tx1"/>
                </a:solidFill>
                <a:effectLst/>
                <a:latin typeface="Lucida Bright" panose="02040602050505020304" pitchFamily="18" charset="0"/>
              </a:rPr>
              <a:t>AG </a:t>
            </a:r>
            <a:r>
              <a:rPr lang="en-US" sz="4000" dirty="0" smtClean="0">
                <a:solidFill>
                  <a:schemeClr val="tx1"/>
                </a:solidFill>
                <a:effectLst/>
                <a:latin typeface="Lucida Bright" panose="02040602050505020304" pitchFamily="18" charset="0"/>
              </a:rPr>
              <a:t>Revised Regulations </a:t>
            </a:r>
            <a:r>
              <a:rPr lang="en-US" sz="4000" dirty="0">
                <a:solidFill>
                  <a:schemeClr val="tx1"/>
                </a:solidFill>
                <a:effectLst/>
                <a:latin typeface="Lucida Bright" panose="02040602050505020304" pitchFamily="18" charset="0"/>
              </a:rPr>
              <a:t>(cont.)</a:t>
            </a:r>
          </a:p>
        </p:txBody>
      </p:sp>
      <p:sp>
        <p:nvSpPr>
          <p:cNvPr id="93187" name="Content Placeholder 2"/>
          <p:cNvSpPr>
            <a:spLocks noGrp="1"/>
          </p:cNvSpPr>
          <p:nvPr>
            <p:ph idx="1"/>
          </p:nvPr>
        </p:nvSpPr>
        <p:spPr>
          <a:xfrm>
            <a:off x="457200" y="1322024"/>
            <a:ext cx="8229600" cy="4986705"/>
          </a:xfrm>
        </p:spPr>
        <p:txBody>
          <a:bodyPr/>
          <a:lstStyle/>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200" dirty="0">
                <a:latin typeface="Book Antiqua" panose="02040602050305030304" pitchFamily="18" charset="0"/>
              </a:rPr>
              <a:t>If AG orders </a:t>
            </a:r>
            <a:r>
              <a:rPr lang="en-US" altLang="en-US" sz="2200" dirty="0" smtClean="0">
                <a:latin typeface="Book Antiqua" panose="02040602050305030304" pitchFamily="18" charset="0"/>
              </a:rPr>
              <a:t>public body </a:t>
            </a:r>
            <a:r>
              <a:rPr lang="en-US" altLang="en-US" sz="2200" dirty="0">
                <a:latin typeface="Book Antiqua" panose="02040602050305030304" pitchFamily="18" charset="0"/>
              </a:rPr>
              <a:t>to take action, body will have 30 days and must certify to AG that it has done so.</a:t>
            </a: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200" u="sng" dirty="0">
                <a:latin typeface="Book Antiqua" panose="02040602050305030304" pitchFamily="18" charset="0"/>
              </a:rPr>
              <a:t>Remote Participation </a:t>
            </a:r>
            <a:r>
              <a:rPr lang="en-US" altLang="en-US" sz="2200" dirty="0">
                <a:latin typeface="Book Antiqua" panose="02040602050305030304" pitchFamily="18" charset="0"/>
              </a:rPr>
              <a:t>– Regulations </a:t>
            </a:r>
            <a:r>
              <a:rPr lang="en-US" altLang="en-US" sz="2200" dirty="0" smtClean="0">
                <a:latin typeface="Book Antiqua" panose="02040602050305030304" pitchFamily="18" charset="0"/>
              </a:rPr>
              <a:t>replaced </a:t>
            </a:r>
            <a:r>
              <a:rPr lang="en-US" altLang="en-US" sz="2200" dirty="0">
                <a:latin typeface="Book Antiqua" panose="02040602050305030304" pitchFamily="18" charset="0"/>
              </a:rPr>
              <a:t>“permissible reasons” </a:t>
            </a:r>
            <a:r>
              <a:rPr lang="en-US" altLang="en-US" sz="2200" dirty="0" smtClean="0">
                <a:latin typeface="Book Antiqua" panose="02040602050305030304" pitchFamily="18" charset="0"/>
              </a:rPr>
              <a:t>for </a:t>
            </a:r>
            <a:r>
              <a:rPr lang="en-US" altLang="en-US" sz="2200" dirty="0">
                <a:latin typeface="Book Antiqua" panose="02040602050305030304" pitchFamily="18" charset="0"/>
              </a:rPr>
              <a:t>member to participate remotely with simply “physical attendance would be </a:t>
            </a:r>
            <a:r>
              <a:rPr lang="en-US" altLang="en-US" sz="2200" b="1" dirty="0">
                <a:solidFill>
                  <a:srgbClr val="0070C0"/>
                </a:solidFill>
                <a:latin typeface="Book Antiqua" panose="02040602050305030304" pitchFamily="18" charset="0"/>
              </a:rPr>
              <a:t>unreasonably difficult</a:t>
            </a:r>
            <a:r>
              <a:rPr lang="en-US" altLang="en-US" sz="2200" dirty="0">
                <a:latin typeface="Book Antiqua" panose="02040602050305030304" pitchFamily="18" charset="0"/>
              </a:rPr>
              <a:t>.”</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Clarifies that a Commission on Disability may itself decide whether to use remote participation, and not required for quorum to be physically present. </a:t>
            </a:r>
            <a:r>
              <a:rPr lang="en-US" altLang="en-US" sz="1800" dirty="0" smtClean="0">
                <a:latin typeface="Book Antiqua" panose="02040602050305030304" pitchFamily="18" charset="0"/>
              </a:rPr>
              <a:t> For </a:t>
            </a:r>
            <a:r>
              <a:rPr lang="en-US" altLang="en-US" sz="1800" dirty="0">
                <a:latin typeface="Book Antiqua" panose="02040602050305030304" pitchFamily="18" charset="0"/>
              </a:rPr>
              <a:t>other public bodies, remote participation must be authorized by vote/decision of Chief Executive Officer.     </a:t>
            </a:r>
            <a:endParaRPr lang="en-US" altLang="en-US" sz="1800" dirty="0" smtClean="0">
              <a:latin typeface="Book Antiqua" panose="02040602050305030304" pitchFamily="18" charset="0"/>
            </a:endParaRPr>
          </a:p>
          <a:p>
            <a:pPr marL="548640" indent="-411480" eaLnBrk="1" fontAlgn="auto" hangingPunct="1">
              <a:spcAft>
                <a:spcPts val="0"/>
              </a:spcAft>
              <a:buClr>
                <a:schemeClr val="tx1">
                  <a:shade val="95000"/>
                </a:schemeClr>
              </a:buClr>
              <a:buFont typeface="Arial" panose="020B0604020202020204" pitchFamily="34" charset="0"/>
              <a:buChar char="•"/>
              <a:defRPr/>
            </a:pPr>
            <a:r>
              <a:rPr lang="en-US" altLang="en-US" sz="2200" u="sng" dirty="0">
                <a:latin typeface="Book Antiqua" panose="02040602050305030304" pitchFamily="18" charset="0"/>
              </a:rPr>
              <a:t>Meeting Minutes</a:t>
            </a:r>
            <a:r>
              <a:rPr lang="en-US" altLang="en-US" sz="2200" dirty="0">
                <a:latin typeface="Book Antiqua" panose="02040602050305030304" pitchFamily="18" charset="0"/>
              </a:rPr>
              <a:t>– previously, regulations only </a:t>
            </a:r>
            <a:r>
              <a:rPr lang="en-US" altLang="en-US" sz="2200" dirty="0" smtClean="0">
                <a:latin typeface="Book Antiqua" panose="02040602050305030304" pitchFamily="18" charset="0"/>
              </a:rPr>
              <a:t>required </a:t>
            </a:r>
            <a:r>
              <a:rPr lang="en-US" altLang="en-US" sz="2200" dirty="0">
                <a:latin typeface="Book Antiqua" panose="02040602050305030304" pitchFamily="18" charset="0"/>
              </a:rPr>
              <a:t>approval of minutes in “timely manner.” </a:t>
            </a:r>
            <a:r>
              <a:rPr lang="en-US" altLang="en-US" sz="2200" dirty="0" smtClean="0">
                <a:latin typeface="Book Antiqua" panose="02040602050305030304" pitchFamily="18" charset="0"/>
              </a:rPr>
              <a:t> New regulations require </a:t>
            </a:r>
            <a:r>
              <a:rPr lang="en-US" altLang="en-US" sz="2200" dirty="0">
                <a:latin typeface="Book Antiqua" panose="02040602050305030304" pitchFamily="18" charset="0"/>
              </a:rPr>
              <a:t>that board </a:t>
            </a:r>
            <a:r>
              <a:rPr lang="en-US" altLang="en-US" sz="2200" dirty="0" smtClean="0">
                <a:latin typeface="Book Antiqua" panose="02040602050305030304" pitchFamily="18" charset="0"/>
              </a:rPr>
              <a:t>approve </a:t>
            </a:r>
            <a:r>
              <a:rPr lang="en-US" altLang="en-US" sz="2200" dirty="0">
                <a:latin typeface="Book Antiqua" panose="02040602050305030304" pitchFamily="18" charset="0"/>
              </a:rPr>
              <a:t>minutes within </a:t>
            </a:r>
            <a:r>
              <a:rPr lang="en-US" altLang="en-US" sz="2200" b="1" dirty="0">
                <a:solidFill>
                  <a:srgbClr val="0070C0"/>
                </a:solidFill>
                <a:latin typeface="Book Antiqua" panose="02040602050305030304" pitchFamily="18" charset="0"/>
              </a:rPr>
              <a:t>the next three meetings or 30 days</a:t>
            </a:r>
            <a:r>
              <a:rPr lang="en-US" altLang="en-US" sz="2200" dirty="0">
                <a:latin typeface="Book Antiqua" panose="02040602050305030304" pitchFamily="18" charset="0"/>
              </a:rPr>
              <a:t>, whichever is later, </a:t>
            </a:r>
            <a:r>
              <a:rPr lang="en-US" altLang="en-US" sz="2200" dirty="0" smtClean="0">
                <a:latin typeface="Book Antiqua" panose="02040602050305030304" pitchFamily="18" charset="0"/>
              </a:rPr>
              <a:t>to be </a:t>
            </a:r>
            <a:r>
              <a:rPr lang="en-US" altLang="en-US" sz="2200" dirty="0">
                <a:latin typeface="Book Antiqua" panose="02040602050305030304" pitchFamily="18" charset="0"/>
              </a:rPr>
              <a:t>deemed timely.</a:t>
            </a:r>
          </a:p>
          <a:p>
            <a:pPr marL="869307" lvl="1" indent="-411480" eaLnBrk="1" fontAlgn="auto" hangingPunct="1">
              <a:spcAft>
                <a:spcPts val="0"/>
              </a:spcAft>
              <a:buClr>
                <a:schemeClr val="tx1">
                  <a:shade val="95000"/>
                </a:schemeClr>
              </a:buClr>
              <a:buFont typeface="Arial" panose="020B0604020202020204" pitchFamily="34" charset="0"/>
              <a:buChar char="•"/>
              <a:defRPr/>
            </a:pPr>
            <a:r>
              <a:rPr lang="en-US" altLang="en-US" sz="1800" dirty="0">
                <a:latin typeface="Book Antiqua" panose="02040602050305030304" pitchFamily="18" charset="0"/>
              </a:rPr>
              <a:t>Good cause may need to be shown to take </a:t>
            </a:r>
            <a:r>
              <a:rPr lang="en-US" altLang="en-US" sz="1800" dirty="0" smtClean="0">
                <a:latin typeface="Book Antiqua" panose="02040602050305030304" pitchFamily="18" charset="0"/>
              </a:rPr>
              <a:t>longer.</a:t>
            </a:r>
            <a:endParaRPr lang="en-US" altLang="en-US" sz="1800" dirty="0">
              <a:latin typeface="Book Antiqua" panose="02040602050305030304"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560421"/>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effectLst/>
                <a:latin typeface="Lucida Bright" panose="02040602050505020304" pitchFamily="18" charset="0"/>
              </a:rPr>
              <a:t>Recent Notable Court Decisions</a:t>
            </a:r>
            <a:endParaRPr lang="en-US" sz="3600" dirty="0"/>
          </a:p>
        </p:txBody>
      </p:sp>
      <p:sp>
        <p:nvSpPr>
          <p:cNvPr id="3" name="Content Placeholder 2"/>
          <p:cNvSpPr>
            <a:spLocks noGrp="1"/>
          </p:cNvSpPr>
          <p:nvPr>
            <p:ph idx="1"/>
          </p:nvPr>
        </p:nvSpPr>
        <p:spPr>
          <a:xfrm>
            <a:off x="309562" y="1252416"/>
            <a:ext cx="8524875" cy="5418840"/>
          </a:xfrm>
        </p:spPr>
        <p:txBody>
          <a:bodyPr/>
          <a:lstStyle/>
          <a:p>
            <a:pPr>
              <a:buFont typeface="Arial" panose="020B0604020202020204" pitchFamily="34" charset="0"/>
              <a:buChar char="•"/>
            </a:pPr>
            <a:r>
              <a:rPr lang="en-US" sz="1800" u="sng" dirty="0" smtClean="0">
                <a:latin typeface="Book Antiqua" panose="02040602050305030304" pitchFamily="18" charset="0"/>
              </a:rPr>
              <a:t>Corey Spaulding</a:t>
            </a:r>
            <a:r>
              <a:rPr lang="en-US" sz="1800" dirty="0" smtClean="0">
                <a:latin typeface="Book Antiqua" panose="02040602050305030304" pitchFamily="18" charset="0"/>
              </a:rPr>
              <a:t> v. </a:t>
            </a:r>
            <a:r>
              <a:rPr lang="en-US" sz="1800" u="sng" dirty="0" smtClean="0">
                <a:latin typeface="Book Antiqua" panose="02040602050305030304" pitchFamily="18" charset="0"/>
              </a:rPr>
              <a:t>Town of Natick School Committee</a:t>
            </a:r>
            <a:r>
              <a:rPr lang="en-US" sz="1800" dirty="0" smtClean="0">
                <a:latin typeface="Book Antiqua" panose="02040602050305030304" pitchFamily="18" charset="0"/>
              </a:rPr>
              <a:t>, Middlesex Superior Court (Nov. 2018) </a:t>
            </a:r>
            <a:r>
              <a:rPr lang="en-US" altLang="en-US" sz="1800" b="1" dirty="0">
                <a:latin typeface="Lucida Bright" panose="02040602050505020304" pitchFamily="18" charset="0"/>
                <a:ea typeface="MS PGothic" panose="020B0600070205080204" pitchFamily="34" charset="-128"/>
                <a:cs typeface="Arial" panose="020B0604020202020204" pitchFamily="34" charset="0"/>
              </a:rPr>
              <a:t>– </a:t>
            </a:r>
            <a:r>
              <a:rPr lang="en-US" sz="1800" b="1" dirty="0" smtClean="0">
                <a:latin typeface="Book Antiqua" panose="02040602050305030304" pitchFamily="18" charset="0"/>
              </a:rPr>
              <a:t>public comment during public meetings</a:t>
            </a:r>
            <a:r>
              <a:rPr lang="en-US" sz="1800" dirty="0" smtClean="0">
                <a:latin typeface="Book Antiqua" panose="02040602050305030304" pitchFamily="18" charset="0"/>
              </a:rPr>
              <a:t>.  </a:t>
            </a:r>
            <a:endParaRPr lang="en-US" sz="1800" dirty="0">
              <a:latin typeface="Book Antiqua" panose="02040602050305030304" pitchFamily="18" charset="0"/>
            </a:endParaRPr>
          </a:p>
          <a:p>
            <a:pPr lvl="1">
              <a:buFont typeface="Arial" panose="020B0604020202020204" pitchFamily="34" charset="0"/>
              <a:buChar char="•"/>
            </a:pPr>
            <a:r>
              <a:rPr lang="en-US" sz="1600" dirty="0" smtClean="0">
                <a:latin typeface="Book Antiqua" panose="02040602050305030304" pitchFamily="18" charset="0"/>
              </a:rPr>
              <a:t>Committee improperly limited comments made by members of the public which were critical of the Committee in violation of free speech rights.</a:t>
            </a:r>
          </a:p>
          <a:p>
            <a:pPr lvl="1">
              <a:buFont typeface="Arial" panose="020B0604020202020204" pitchFamily="34" charset="0"/>
              <a:buChar char="•"/>
            </a:pPr>
            <a:r>
              <a:rPr lang="en-US" sz="1600" dirty="0" smtClean="0">
                <a:latin typeface="Book Antiqua" panose="02040602050305030304" pitchFamily="18" charset="0"/>
              </a:rPr>
              <a:t>Where a multiple-member body allows “public comment,” or “open forum,” its public comment policies and practices must ensure that any restrictions on such discussions, including as to time, are </a:t>
            </a:r>
            <a:r>
              <a:rPr lang="en-US" sz="1600" b="1" dirty="0" smtClean="0">
                <a:latin typeface="Book Antiqua" panose="02040602050305030304" pitchFamily="18" charset="0"/>
              </a:rPr>
              <a:t>specific and narrowly tailored </a:t>
            </a:r>
            <a:r>
              <a:rPr lang="en-US" sz="1600" dirty="0" smtClean="0">
                <a:latin typeface="Book Antiqua" panose="02040602050305030304" pitchFamily="18" charset="0"/>
              </a:rPr>
              <a:t>to the public body’s interest.</a:t>
            </a:r>
          </a:p>
          <a:p>
            <a:pPr>
              <a:buFont typeface="Arial" panose="020B0604020202020204" pitchFamily="34" charset="0"/>
              <a:buChar char="•"/>
            </a:pPr>
            <a:r>
              <a:rPr lang="en-US" sz="1800" u="sng" dirty="0" smtClean="0">
                <a:latin typeface="Book Antiqua" panose="02040602050305030304" pitchFamily="18" charset="0"/>
              </a:rPr>
              <a:t>Town of Swansea</a:t>
            </a:r>
            <a:r>
              <a:rPr lang="en-US" sz="1800" dirty="0" smtClean="0">
                <a:latin typeface="Book Antiqua" panose="02040602050305030304" pitchFamily="18" charset="0"/>
              </a:rPr>
              <a:t> v. </a:t>
            </a:r>
            <a:r>
              <a:rPr lang="en-US" sz="1800" u="sng" dirty="0" smtClean="0">
                <a:latin typeface="Book Antiqua" panose="02040602050305030304" pitchFamily="18" charset="0"/>
              </a:rPr>
              <a:t>Maura Healey</a:t>
            </a:r>
            <a:r>
              <a:rPr lang="en-US" sz="1800" dirty="0" smtClean="0">
                <a:latin typeface="Book Antiqua" panose="02040602050305030304" pitchFamily="18" charset="0"/>
              </a:rPr>
              <a:t>, Suffolk Superior Court (Oct. 2018) – </a:t>
            </a:r>
            <a:r>
              <a:rPr lang="en-US" sz="1800" b="1" dirty="0" smtClean="0">
                <a:latin typeface="Book Antiqua" panose="02040602050305030304" pitchFamily="18" charset="0"/>
              </a:rPr>
              <a:t>sufficiency of meeting notices</a:t>
            </a:r>
            <a:r>
              <a:rPr lang="en-US" sz="1800" dirty="0" smtClean="0">
                <a:latin typeface="Book Antiqua" panose="02040602050305030304" pitchFamily="18" charset="0"/>
              </a:rPr>
              <a:t>.  </a:t>
            </a:r>
          </a:p>
          <a:p>
            <a:pPr lvl="1">
              <a:buFont typeface="Arial" panose="020B0604020202020204" pitchFamily="34" charset="0"/>
              <a:buChar char="•"/>
            </a:pPr>
            <a:r>
              <a:rPr lang="en-US" sz="1600" dirty="0" smtClean="0">
                <a:latin typeface="Book Antiqua" panose="02040602050305030304" pitchFamily="18" charset="0"/>
              </a:rPr>
              <a:t>Division acted arbitrarily by applying subjective criteria, such as available bulletin board space, to determine whether a meeting notice was sufficiently detailed.  </a:t>
            </a:r>
          </a:p>
          <a:p>
            <a:pPr>
              <a:buFont typeface="Arial" panose="020B0604020202020204" pitchFamily="34" charset="0"/>
              <a:buChar char="•"/>
            </a:pPr>
            <a:r>
              <a:rPr lang="en-US" sz="1800" u="sng" dirty="0" smtClean="0">
                <a:latin typeface="Book Antiqua" panose="02040602050305030304" pitchFamily="18" charset="0"/>
              </a:rPr>
              <a:t>Boelter</a:t>
            </a:r>
            <a:r>
              <a:rPr lang="en-US" sz="1800" dirty="0" smtClean="0">
                <a:latin typeface="Book Antiqua" panose="02040602050305030304" pitchFamily="18" charset="0"/>
              </a:rPr>
              <a:t> v. </a:t>
            </a:r>
            <a:r>
              <a:rPr lang="en-US" sz="1800" u="sng" dirty="0" smtClean="0">
                <a:latin typeface="Book Antiqua" panose="02040602050305030304" pitchFamily="18" charset="0"/>
              </a:rPr>
              <a:t>Board of Selectmen of Wayland</a:t>
            </a:r>
            <a:r>
              <a:rPr lang="en-US" sz="1800" dirty="0" smtClean="0">
                <a:latin typeface="Book Antiqua" panose="02040602050305030304" pitchFamily="18" charset="0"/>
              </a:rPr>
              <a:t>, 479 Mass. 233 (2018) </a:t>
            </a:r>
            <a:r>
              <a:rPr lang="en-US" altLang="en-US" sz="1800" b="1" dirty="0" smtClean="0">
                <a:latin typeface="Lucida Bright" panose="02040602050505020304" pitchFamily="18" charset="0"/>
                <a:ea typeface="MS PGothic" panose="020B0600070205080204" pitchFamily="34" charset="-128"/>
                <a:cs typeface="Arial" panose="020B0604020202020204" pitchFamily="34" charset="0"/>
              </a:rPr>
              <a:t>– </a:t>
            </a:r>
            <a:r>
              <a:rPr lang="en-US" sz="1800" b="1" dirty="0" smtClean="0">
                <a:latin typeface="Book Antiqua" panose="02040602050305030304" pitchFamily="18" charset="0"/>
              </a:rPr>
              <a:t>employee performance evaluation process by public bodies.  </a:t>
            </a:r>
          </a:p>
          <a:p>
            <a:pPr lvl="1">
              <a:buFont typeface="Arial" panose="020B0604020202020204" pitchFamily="34" charset="0"/>
              <a:buChar char="•"/>
            </a:pPr>
            <a:r>
              <a:rPr lang="en-US" sz="1600" dirty="0" smtClean="0">
                <a:latin typeface="Book Antiqua" panose="02040602050305030304" pitchFamily="18" charset="0"/>
              </a:rPr>
              <a:t>Circulation of employee performance evaluations containing opinions of Board members as to employee’s performance between a quorum of the Board violated the Open Meeting Law.</a:t>
            </a:r>
          </a:p>
          <a:p>
            <a:pPr lvl="1">
              <a:buFont typeface="Arial" panose="020B0604020202020204" pitchFamily="34" charset="0"/>
              <a:buChar char="•"/>
            </a:pPr>
            <a:r>
              <a:rPr lang="en-US" sz="1600" dirty="0" smtClean="0">
                <a:latin typeface="Book Antiqua" panose="02040602050305030304" pitchFamily="18" charset="0"/>
              </a:rPr>
              <a:t>Updated guidance from the AG on performance evaluations to track the </a:t>
            </a:r>
            <a:r>
              <a:rPr lang="en-US" sz="1600" u="sng" dirty="0" smtClean="0">
                <a:latin typeface="Book Antiqua" panose="02040602050305030304" pitchFamily="18" charset="0"/>
              </a:rPr>
              <a:t>Boelter</a:t>
            </a:r>
            <a:r>
              <a:rPr lang="en-US" sz="1600" dirty="0" smtClean="0">
                <a:latin typeface="Book Antiqua" panose="02040602050305030304" pitchFamily="18" charset="0"/>
              </a:rPr>
              <a:t> decision.</a:t>
            </a:r>
            <a:endParaRPr lang="en-US" sz="1600" dirty="0">
              <a:latin typeface="Book Antiqua" panose="02040602050305030304" pitchFamily="18" charset="0"/>
            </a:endParaRPr>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059679"/>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subTitle" idx="1"/>
          </p:nvPr>
        </p:nvSpPr>
        <p:spPr>
          <a:xfrm>
            <a:off x="228600" y="1374648"/>
            <a:ext cx="8686800" cy="3539430"/>
          </a:xfrm>
        </p:spPr>
        <p:txBody>
          <a:bodyPr rtlCol="0">
            <a:spAutoFit/>
          </a:bodyPr>
          <a:lstStyle/>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Carolyn M. Murray, Esq.</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Janelle M. Austin, Esq.</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KP Law, P.C.</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anose="02020404030301010803" pitchFamily="18" charset="0"/>
              </a:rPr>
              <a:t>101 Arch Street, 12</a:t>
            </a:r>
            <a:r>
              <a:rPr lang="en-US" altLang="en-US" baseline="30000" dirty="0" smtClean="0">
                <a:latin typeface="Garamond" pitchFamily="18" charset="0"/>
              </a:rPr>
              <a:t>th</a:t>
            </a:r>
            <a:r>
              <a:rPr lang="en-US" altLang="en-US" dirty="0" smtClean="0">
                <a:latin typeface="Garamond" pitchFamily="18" charset="0"/>
              </a:rPr>
              <a:t> Floor</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itchFamily="18" charset="0"/>
              </a:rPr>
              <a:t>Boston, MA 02110</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dirty="0" smtClean="0">
                <a:latin typeface="Garamond" pitchFamily="18" charset="0"/>
              </a:rPr>
              <a:t>(617) 556-0007</a:t>
            </a:r>
          </a:p>
          <a:p>
            <a:pPr marL="457200" eaLnBrk="1" fontAlgn="auto" hangingPunct="1">
              <a:spcBef>
                <a:spcPct val="0"/>
              </a:spcBef>
              <a:spcAft>
                <a:spcPts val="0"/>
              </a:spcAft>
              <a:buClr>
                <a:schemeClr val="tx1">
                  <a:shade val="95000"/>
                </a:schemeClr>
              </a:buClr>
              <a:buFont typeface="Arial" panose="020B0604020202020204" pitchFamily="34" charset="0"/>
              <a:buNone/>
              <a:defRPr/>
            </a:pPr>
            <a:r>
              <a:rPr lang="en-US" altLang="en-US" u="sng" dirty="0" smtClean="0">
                <a:latin typeface="Garamond" pitchFamily="18" charset="0"/>
              </a:rPr>
              <a:t>www.k-plaw.com</a:t>
            </a:r>
            <a:r>
              <a:rPr lang="en-US" altLang="en-US" dirty="0" smtClean="0">
                <a:latin typeface="Garamond" pitchFamily="18" charset="0"/>
              </a:rPr>
              <a:t> </a:t>
            </a:r>
          </a:p>
          <a:p>
            <a:pPr eaLnBrk="1" fontAlgn="auto" hangingPunct="1">
              <a:spcBef>
                <a:spcPct val="0"/>
              </a:spcBef>
              <a:spcAft>
                <a:spcPts val="0"/>
              </a:spcAft>
              <a:buClr>
                <a:schemeClr val="tx1">
                  <a:shade val="95000"/>
                </a:schemeClr>
              </a:buClr>
              <a:buFont typeface="Arial" panose="020B0604020202020204" pitchFamily="34" charset="0"/>
              <a:buNone/>
              <a:defRPr/>
            </a:pPr>
            <a:endParaRPr lang="en-US" altLang="en-US" dirty="0" smtClean="0"/>
          </a:p>
        </p:txBody>
      </p:sp>
      <p:sp>
        <p:nvSpPr>
          <p:cNvPr id="90115"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eaLnBrk="1" hangingPunct="1">
              <a:lnSpc>
                <a:spcPct val="90000"/>
              </a:lnSpc>
              <a:spcBef>
                <a:spcPct val="0"/>
              </a:spcBef>
              <a:buClrTx/>
              <a:buSzTx/>
              <a:buFontTx/>
              <a:buNone/>
            </a:pPr>
            <a:r>
              <a:rPr lang="en-US" altLang="en-US" sz="4000" b="1" u="sng" dirty="0">
                <a:solidFill>
                  <a:srgbClr val="0070C0"/>
                </a:solidFill>
                <a:effectLst>
                  <a:outerShdw blurRad="38100" dist="38100" dir="2700000" algn="tl">
                    <a:srgbClr val="000000">
                      <a:alpha val="43137"/>
                    </a:srgbClr>
                  </a:outerShdw>
                </a:effectLst>
                <a:latin typeface="Lucida Bright" panose="02040602050505020304" pitchFamily="18" charset="0"/>
                <a:cs typeface="Arial" panose="020B0604020202020204" pitchFamily="34" charset="0"/>
              </a:rPr>
              <a:t>Any </a:t>
            </a:r>
            <a:r>
              <a:rPr lang="en-US" altLang="en-US" sz="4000" b="1" u="sng" dirty="0" smtClean="0">
                <a:solidFill>
                  <a:srgbClr val="0070C0"/>
                </a:solidFill>
                <a:effectLst>
                  <a:outerShdw blurRad="38100" dist="38100" dir="2700000" algn="tl">
                    <a:srgbClr val="000000">
                      <a:alpha val="43137"/>
                    </a:srgbClr>
                  </a:outerShdw>
                </a:effectLst>
                <a:latin typeface="Lucida Bright" panose="02040602050505020304" pitchFamily="18" charset="0"/>
                <a:cs typeface="Arial" panose="020B0604020202020204" pitchFamily="34" charset="0"/>
              </a:rPr>
              <a:t>questions</a:t>
            </a:r>
            <a:r>
              <a:rPr lang="en-US" altLang="en-US" sz="4000" b="1" u="sng" dirty="0">
                <a:solidFill>
                  <a:srgbClr val="0070C0"/>
                </a:solidFill>
                <a:effectLst>
                  <a:outerShdw blurRad="38100" dist="38100" dir="2700000" algn="tl">
                    <a:srgbClr val="000000">
                      <a:alpha val="43137"/>
                    </a:srgbClr>
                  </a:outerShdw>
                </a:effectLst>
                <a:latin typeface="Lucida Bright" panose="02040602050505020304" pitchFamily="18" charset="0"/>
                <a:cs typeface="Arial" panose="020B0604020202020204" pitchFamily="34" charset="0"/>
              </a:rPr>
              <a:t>?</a:t>
            </a: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3" y="5667375"/>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1920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74572" y="1079653"/>
            <a:ext cx="8506093" cy="5168747"/>
          </a:xfrm>
          <a:prstGeom prst="rect">
            <a:avLst/>
          </a:prstGeom>
        </p:spPr>
        <p:txBody>
          <a:bodyPr>
            <a:noAutofit/>
          </a:bodyPr>
          <a:lstStyle/>
          <a:p>
            <a:pPr eaLnBrk="1" hangingPunct="1">
              <a:buClr>
                <a:prstClr val="black"/>
              </a:buClr>
              <a:buFont typeface="Arial" panose="020B0604020202020204" pitchFamily="34" charset="0"/>
              <a:buChar char="•"/>
              <a:defRPr/>
            </a:pPr>
            <a:r>
              <a:rPr lang="en-US" altLang="en-US" sz="2400" dirty="0">
                <a:solidFill>
                  <a:prstClr val="black"/>
                </a:solidFill>
                <a:latin typeface="Book Antiqua" panose="02040602050305030304" pitchFamily="18" charset="0"/>
              </a:rPr>
              <a:t>Meeting </a:t>
            </a:r>
            <a:r>
              <a:rPr lang="en-US" altLang="en-US" sz="2400" dirty="0" smtClean="0">
                <a:solidFill>
                  <a:prstClr val="black"/>
                </a:solidFill>
                <a:latin typeface="Book Antiqua" panose="02040602050305030304" pitchFamily="18" charset="0"/>
              </a:rPr>
              <a:t>Notices/Agendas</a:t>
            </a:r>
            <a:endParaRPr lang="en-US" altLang="en-US" sz="2400" dirty="0">
              <a:solidFill>
                <a:prstClr val="black"/>
              </a:solidFill>
              <a:latin typeface="Book Antiqua" panose="02040602050305030304" pitchFamily="18" charset="0"/>
            </a:endParaRP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Meeting must be properly posted</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1) timing</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2) location</a:t>
            </a:r>
          </a:p>
          <a:p>
            <a:pPr marL="914400" lvl="2" indent="0" eaLnBrk="1" hangingPunct="1">
              <a:buClr>
                <a:prstClr val="black"/>
              </a:buClr>
              <a:buNone/>
              <a:defRPr/>
            </a:pPr>
            <a:r>
              <a:rPr lang="en-US" altLang="en-US" sz="2400" dirty="0">
                <a:solidFill>
                  <a:prstClr val="black"/>
                </a:solidFill>
                <a:latin typeface="Book Antiqua" panose="02040602050305030304" pitchFamily="18" charset="0"/>
              </a:rPr>
              <a:t>3) detail</a:t>
            </a:r>
          </a:p>
          <a:p>
            <a:pPr eaLnBrk="1" hangingPunct="1">
              <a:buClr>
                <a:prstClr val="black"/>
              </a:buClr>
              <a:buFont typeface="Arial" panose="020B0604020202020204" pitchFamily="34" charset="0"/>
              <a:buChar char="•"/>
              <a:defRPr/>
            </a:pPr>
            <a:r>
              <a:rPr lang="en-US" altLang="en-US" sz="2400" dirty="0">
                <a:solidFill>
                  <a:prstClr val="black"/>
                </a:solidFill>
                <a:latin typeface="Book Antiqua" panose="02040602050305030304" pitchFamily="18" charset="0"/>
              </a:rPr>
              <a:t>Minutes </a:t>
            </a: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Accurate, timely prepared and </a:t>
            </a:r>
            <a:r>
              <a:rPr lang="en-US" altLang="en-US" dirty="0" smtClean="0">
                <a:solidFill>
                  <a:prstClr val="black"/>
                </a:solidFill>
                <a:latin typeface="Book Antiqua" panose="02040602050305030304" pitchFamily="18" charset="0"/>
              </a:rPr>
              <a:t>approved</a:t>
            </a:r>
            <a:endParaRPr lang="en-US" altLang="en-US" dirty="0">
              <a:solidFill>
                <a:prstClr val="black"/>
              </a:solidFill>
              <a:latin typeface="Book Antiqua" panose="02040602050305030304" pitchFamily="18" charset="0"/>
            </a:endParaRP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Verbatim transcripts not required, but significantly </a:t>
            </a:r>
            <a:r>
              <a:rPr lang="en-US" altLang="en-US" dirty="0" smtClean="0">
                <a:solidFill>
                  <a:prstClr val="black"/>
                </a:solidFill>
                <a:latin typeface="Book Antiqua" panose="02040602050305030304" pitchFamily="18" charset="0"/>
              </a:rPr>
              <a:t>detailed</a:t>
            </a:r>
            <a:endParaRPr lang="en-US" altLang="en-US" dirty="0">
              <a:solidFill>
                <a:prstClr val="black"/>
              </a:solidFill>
              <a:latin typeface="Book Antiqua" panose="02040602050305030304" pitchFamily="18" charset="0"/>
            </a:endParaRPr>
          </a:p>
          <a:p>
            <a:pPr lvl="1" eaLnBrk="1" hangingPunct="1">
              <a:buClr>
                <a:prstClr val="black"/>
              </a:buClr>
              <a:buFont typeface="Arial" panose="020B0604020202020204" pitchFamily="34" charset="0"/>
              <a:buChar char="•"/>
              <a:defRPr/>
            </a:pPr>
            <a:r>
              <a:rPr lang="en-US" altLang="en-US" dirty="0">
                <a:solidFill>
                  <a:prstClr val="black"/>
                </a:solidFill>
                <a:latin typeface="Book Antiqua" panose="02040602050305030304" pitchFamily="18" charset="0"/>
              </a:rPr>
              <a:t>Guidance from AG on process for </a:t>
            </a:r>
            <a:r>
              <a:rPr lang="en-US" altLang="en-US" dirty="0" smtClean="0">
                <a:solidFill>
                  <a:prstClr val="black"/>
                </a:solidFill>
                <a:latin typeface="Book Antiqua" panose="02040602050305030304" pitchFamily="18" charset="0"/>
              </a:rPr>
              <a:t>approving</a:t>
            </a:r>
          </a:p>
          <a:p>
            <a:pPr lvl="0" eaLnBrk="1" hangingPunct="1">
              <a:buClr>
                <a:prstClr val="black"/>
              </a:buClr>
              <a:buFont typeface="Arial" panose="020B0604020202020204" pitchFamily="34" charset="0"/>
              <a:buChar char="•"/>
              <a:defRPr/>
            </a:pPr>
            <a:r>
              <a:rPr lang="en-US" sz="2400" dirty="0" smtClean="0">
                <a:latin typeface="Book Antiqua" panose="02040602050305030304" pitchFamily="18" charset="0"/>
              </a:rPr>
              <a:t>Attorney </a:t>
            </a:r>
            <a:r>
              <a:rPr lang="en-US" sz="2400" dirty="0">
                <a:latin typeface="Book Antiqua" panose="02040602050305030304" pitchFamily="18" charset="0"/>
              </a:rPr>
              <a:t>General’s </a:t>
            </a:r>
            <a:r>
              <a:rPr lang="en-US" sz="2400" dirty="0" smtClean="0">
                <a:latin typeface="Book Antiqua" panose="02040602050305030304" pitchFamily="18" charset="0"/>
              </a:rPr>
              <a:t>Office promulgated </a:t>
            </a:r>
            <a:r>
              <a:rPr lang="en-US" sz="2400" dirty="0">
                <a:latin typeface="Book Antiqua" panose="02040602050305030304" pitchFamily="18" charset="0"/>
              </a:rPr>
              <a:t>revisions to the Open Meeting Law </a:t>
            </a:r>
            <a:r>
              <a:rPr lang="en-US" sz="2400" dirty="0" smtClean="0">
                <a:latin typeface="Book Antiqua" panose="02040602050305030304" pitchFamily="18" charset="0"/>
              </a:rPr>
              <a:t>regulations in 2017</a:t>
            </a:r>
            <a:endParaRPr lang="en-US" altLang="en-US" dirty="0">
              <a:solidFill>
                <a:prstClr val="black"/>
              </a:solidFill>
              <a:latin typeface="Book Antiqua" panose="02040602050305030304" pitchFamily="18" charset="0"/>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228600" y="304800"/>
            <a:ext cx="8458200" cy="665163"/>
          </a:xfrm>
          <a:prstGeom prst="rect">
            <a:avLst/>
          </a:prstGeom>
        </p:spPr>
        <p:txBody>
          <a:bodyPr/>
          <a:lst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gn="ctr"/>
            <a:r>
              <a:rPr lang="en-US" altLang="en-US" sz="4000" b="1" dirty="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OML </a:t>
            </a:r>
            <a:r>
              <a:rPr lang="en-US" altLang="en-US" sz="4000" b="1"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 Legal Requirements</a:t>
            </a:r>
            <a:endParaRPr lang="en-US" altLang="en-US" sz="4000" b="1" dirty="0">
              <a:solidFill>
                <a:schemeClr val="tx1"/>
              </a:solidFill>
              <a:effectLst/>
              <a:latin typeface="Lucida Bright" panose="02040602050505020304" pitchFamily="18"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27176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4294967295"/>
          </p:nvPr>
        </p:nvSpPr>
        <p:spPr>
          <a:xfrm>
            <a:off x="342899" y="1219199"/>
            <a:ext cx="8753475" cy="5510645"/>
          </a:xfrm>
        </p:spPr>
        <p:txBody>
          <a:bodyPr>
            <a:noAutofit/>
          </a:bodyPr>
          <a:lstStyle/>
          <a:p>
            <a:pPr marL="136525" lvl="1" indent="0" eaLnBrk="1" hangingPunct="1">
              <a:lnSpc>
                <a:spcPct val="80000"/>
              </a:lnSpc>
              <a:buClr>
                <a:prstClr val="black"/>
              </a:buClr>
              <a:buSzPct val="65000"/>
              <a:buNone/>
              <a:defRPr/>
            </a:pPr>
            <a:r>
              <a:rPr lang="en-US" altLang="en-US" b="1" dirty="0" smtClean="0">
                <a:solidFill>
                  <a:prstClr val="black"/>
                </a:solidFill>
                <a:latin typeface="Book Antiqua" panose="02040602050305030304" pitchFamily="18" charset="0"/>
              </a:rPr>
              <a:t>A meeting </a:t>
            </a:r>
            <a:r>
              <a:rPr lang="en-US" altLang="en-US" b="1" dirty="0">
                <a:solidFill>
                  <a:prstClr val="black"/>
                </a:solidFill>
                <a:latin typeface="Book Antiqua" panose="02040602050305030304" pitchFamily="18" charset="0"/>
              </a:rPr>
              <a:t>includes </a:t>
            </a:r>
            <a:r>
              <a:rPr lang="en-US" altLang="en-US" b="1" dirty="0" smtClean="0">
                <a:solidFill>
                  <a:prstClr val="black"/>
                </a:solidFill>
                <a:latin typeface="Book Antiqua" panose="02040602050305030304" pitchFamily="18" charset="0"/>
              </a:rPr>
              <a:t>a </a:t>
            </a:r>
            <a:r>
              <a:rPr lang="en-US" altLang="en-US" b="1" dirty="0">
                <a:solidFill>
                  <a:srgbClr val="0070C0"/>
                </a:solidFill>
                <a:latin typeface="Book Antiqua" panose="02040602050305030304" pitchFamily="18" charset="0"/>
              </a:rPr>
              <a:t>deliberation</a:t>
            </a:r>
            <a:r>
              <a:rPr lang="en-US" altLang="en-US" b="1" dirty="0">
                <a:solidFill>
                  <a:prstClr val="black"/>
                </a:solidFill>
                <a:latin typeface="Book Antiqua" panose="02040602050305030304" pitchFamily="18" charset="0"/>
              </a:rPr>
              <a:t> amongst a </a:t>
            </a:r>
            <a:r>
              <a:rPr lang="en-US" altLang="en-US" b="1" dirty="0">
                <a:solidFill>
                  <a:srgbClr val="0070C0"/>
                </a:solidFill>
                <a:latin typeface="Book Antiqua" panose="02040602050305030304" pitchFamily="18" charset="0"/>
              </a:rPr>
              <a:t>quorum</a:t>
            </a:r>
            <a:r>
              <a:rPr lang="en-US" altLang="en-US" b="1" dirty="0">
                <a:latin typeface="Book Antiqua" panose="02040602050305030304" pitchFamily="18" charset="0"/>
              </a:rPr>
              <a:t> </a:t>
            </a:r>
            <a:r>
              <a:rPr lang="en-US" altLang="en-US" b="1" dirty="0" smtClean="0">
                <a:latin typeface="Book Antiqua" panose="02040602050305030304" pitchFamily="18" charset="0"/>
              </a:rPr>
              <a:t>of a public body </a:t>
            </a:r>
            <a:r>
              <a:rPr lang="en-US" altLang="en-US" b="1" dirty="0" smtClean="0">
                <a:solidFill>
                  <a:prstClr val="black"/>
                </a:solidFill>
                <a:latin typeface="Book Antiqua" panose="02040602050305030304" pitchFamily="18" charset="0"/>
              </a:rPr>
              <a:t>to </a:t>
            </a:r>
            <a:r>
              <a:rPr lang="en-US" altLang="en-US" b="1" dirty="0">
                <a:solidFill>
                  <a:prstClr val="black"/>
                </a:solidFill>
                <a:latin typeface="Book Antiqua" panose="02040602050305030304" pitchFamily="18" charset="0"/>
              </a:rPr>
              <a:t>discuss matters within jurisdiction of </a:t>
            </a:r>
            <a:r>
              <a:rPr lang="en-US" altLang="en-US" b="1" dirty="0" smtClean="0">
                <a:solidFill>
                  <a:prstClr val="black"/>
                </a:solidFill>
                <a:latin typeface="Book Antiqua" panose="02040602050305030304" pitchFamily="18" charset="0"/>
              </a:rPr>
              <a:t>body</a:t>
            </a:r>
          </a:p>
          <a:p>
            <a:pPr marL="136525" lvl="1" indent="0" eaLnBrk="1" hangingPunct="1">
              <a:lnSpc>
                <a:spcPct val="80000"/>
              </a:lnSpc>
              <a:buClr>
                <a:prstClr val="black"/>
              </a:buClr>
              <a:buSzPct val="65000"/>
              <a:buNone/>
              <a:defRPr/>
            </a:pPr>
            <a:endParaRPr lang="en-US" altLang="en-US" b="1" dirty="0">
              <a:solidFill>
                <a:prstClr val="black"/>
              </a:solidFill>
              <a:latin typeface="Book Antiqua" panose="02040602050305030304" pitchFamily="18" charset="0"/>
            </a:endParaRPr>
          </a:p>
          <a:p>
            <a:pPr marL="547688" lvl="1" indent="-411163" eaLnBrk="1" hangingPunct="1">
              <a:lnSpc>
                <a:spcPct val="80000"/>
              </a:lnSpc>
              <a:buClr>
                <a:prstClr val="black"/>
              </a:buClr>
              <a:buSzPct val="65000"/>
              <a:buFont typeface="Arial" panose="020B0604020202020204" pitchFamily="34" charset="0"/>
              <a:buChar char="•"/>
              <a:defRPr/>
            </a:pPr>
            <a:r>
              <a:rPr lang="en-US" altLang="en-US" b="1" dirty="0">
                <a:solidFill>
                  <a:prstClr val="black"/>
                </a:solidFill>
                <a:latin typeface="Book Antiqua" panose="02040602050305030304" pitchFamily="18" charset="0"/>
              </a:rPr>
              <a:t>The term “</a:t>
            </a:r>
            <a:r>
              <a:rPr lang="en-US" altLang="en-US" b="1" dirty="0" smtClean="0">
                <a:solidFill>
                  <a:prstClr val="black"/>
                </a:solidFill>
                <a:latin typeface="Book Antiqua" panose="02040602050305030304" pitchFamily="18" charset="0"/>
              </a:rPr>
              <a:t>meeting” </a:t>
            </a:r>
            <a:r>
              <a:rPr lang="en-US" altLang="en-US" b="1" dirty="0">
                <a:solidFill>
                  <a:prstClr val="black"/>
                </a:solidFill>
                <a:latin typeface="Book Antiqua" panose="02040602050305030304" pitchFamily="18" charset="0"/>
              </a:rPr>
              <a:t>does not </a:t>
            </a:r>
            <a:r>
              <a:rPr lang="en-US" altLang="en-US" b="1" dirty="0" smtClean="0">
                <a:solidFill>
                  <a:prstClr val="black"/>
                </a:solidFill>
                <a:latin typeface="Book Antiqua" panose="02040602050305030304" pitchFamily="18" charset="0"/>
              </a:rPr>
              <a:t>include</a:t>
            </a:r>
            <a:r>
              <a:rPr lang="en-US" altLang="en-US" b="1" dirty="0">
                <a:solidFill>
                  <a:prstClr val="black"/>
                </a:solidFill>
                <a:latin typeface="Book Antiqua" panose="02040602050305030304" pitchFamily="18" charset="0"/>
              </a:rPr>
              <a:t> </a:t>
            </a:r>
            <a:r>
              <a:rPr lang="en-US" altLang="en-US" dirty="0" smtClean="0">
                <a:solidFill>
                  <a:prstClr val="black"/>
                </a:solidFill>
                <a:latin typeface="Book Antiqua" panose="02040602050305030304" pitchFamily="18" charset="0"/>
              </a:rPr>
              <a:t>an </a:t>
            </a:r>
            <a:r>
              <a:rPr lang="en-US" altLang="en-US" dirty="0" smtClean="0">
                <a:solidFill>
                  <a:srgbClr val="0070C0"/>
                </a:solidFill>
                <a:latin typeface="Book Antiqua" panose="02040602050305030304" pitchFamily="18" charset="0"/>
              </a:rPr>
              <a:t>on-site inspection of a project or a program,</a:t>
            </a:r>
            <a:r>
              <a:rPr lang="en-US" altLang="en-US" dirty="0" smtClean="0">
                <a:solidFill>
                  <a:prstClr val="black"/>
                </a:solidFill>
                <a:latin typeface="Book Antiqua" panose="02040602050305030304" pitchFamily="18" charset="0"/>
              </a:rPr>
              <a:t> </a:t>
            </a:r>
            <a:r>
              <a:rPr lang="en-US" altLang="en-US" dirty="0">
                <a:solidFill>
                  <a:prstClr val="black"/>
                </a:solidFill>
                <a:latin typeface="Book Antiqua" panose="02040602050305030304" pitchFamily="18" charset="0"/>
              </a:rPr>
              <a:t>provided that members </a:t>
            </a:r>
            <a:r>
              <a:rPr lang="en-US" altLang="en-US" b="1" dirty="0">
                <a:solidFill>
                  <a:srgbClr val="0070C0"/>
                </a:solidFill>
                <a:latin typeface="Book Antiqua" panose="02040602050305030304" pitchFamily="18" charset="0"/>
              </a:rPr>
              <a:t>do </a:t>
            </a:r>
            <a:r>
              <a:rPr lang="en-US" altLang="en-US" b="1" u="sng" dirty="0">
                <a:solidFill>
                  <a:srgbClr val="0070C0"/>
                </a:solidFill>
                <a:latin typeface="Book Antiqua" panose="02040602050305030304" pitchFamily="18" charset="0"/>
              </a:rPr>
              <a:t>not</a:t>
            </a:r>
            <a:r>
              <a:rPr lang="en-US" altLang="en-US" b="1" dirty="0">
                <a:solidFill>
                  <a:srgbClr val="0070C0"/>
                </a:solidFill>
                <a:latin typeface="Book Antiqua" panose="02040602050305030304" pitchFamily="18" charset="0"/>
              </a:rPr>
              <a:t> </a:t>
            </a:r>
            <a:r>
              <a:rPr lang="en-US" altLang="en-US" b="1" dirty="0" smtClean="0">
                <a:solidFill>
                  <a:srgbClr val="0070C0"/>
                </a:solidFill>
                <a:latin typeface="Book Antiqua" panose="02040602050305030304" pitchFamily="18" charset="0"/>
              </a:rPr>
              <a:t>deliberate </a:t>
            </a:r>
            <a:r>
              <a:rPr lang="en-US" altLang="en-US" dirty="0" smtClean="0">
                <a:solidFill>
                  <a:schemeClr val="tx1">
                    <a:lumMod val="95000"/>
                    <a:lumOff val="5000"/>
                  </a:schemeClr>
                </a:solidFill>
                <a:latin typeface="Book Antiqua" panose="02040602050305030304" pitchFamily="18" charset="0"/>
              </a:rPr>
              <a:t>(AG interprets this requirement very strictly)</a:t>
            </a:r>
          </a:p>
          <a:p>
            <a:pPr marL="1110742" lvl="5" indent="-342900">
              <a:lnSpc>
                <a:spcPct val="80000"/>
              </a:lnSpc>
              <a:buClr>
                <a:prstClr val="black"/>
              </a:buClr>
              <a:buSzPct val="65000"/>
              <a:buFont typeface="Wingdings" panose="05000000000000000000" pitchFamily="2" charset="2"/>
              <a:buChar char="ü"/>
              <a:defRPr/>
            </a:pPr>
            <a:r>
              <a:rPr lang="en-US" altLang="en-US" sz="2400" b="1" dirty="0" smtClean="0">
                <a:solidFill>
                  <a:srgbClr val="0070C0"/>
                </a:solidFill>
                <a:latin typeface="Book Antiqua" panose="02040602050305030304" pitchFamily="18" charset="0"/>
              </a:rPr>
              <a:t>Post follow-up meeting of board or committee </a:t>
            </a:r>
            <a:r>
              <a:rPr lang="en-US" altLang="en-US" sz="2400" dirty="0" smtClean="0">
                <a:latin typeface="Book Antiqua" panose="02040602050305030304" pitchFamily="18" charset="0"/>
              </a:rPr>
              <a:t>if members anticipate that they might want to discuss matters amongst themselves or respond to matters raised </a:t>
            </a:r>
          </a:p>
          <a:p>
            <a:pPr marL="571500" lvl="5" indent="-457200">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The </a:t>
            </a:r>
            <a:r>
              <a:rPr lang="en-US" altLang="en-US" sz="2400" dirty="0">
                <a:solidFill>
                  <a:prstClr val="black"/>
                </a:solidFill>
                <a:latin typeface="Book Antiqua" panose="02040602050305030304" pitchFamily="18" charset="0"/>
              </a:rPr>
              <a:t>term “meeting” does not </a:t>
            </a:r>
            <a:r>
              <a:rPr lang="en-US" altLang="en-US" sz="2400" dirty="0" smtClean="0">
                <a:solidFill>
                  <a:prstClr val="black"/>
                </a:solidFill>
                <a:latin typeface="Book Antiqua" panose="02040602050305030304" pitchFamily="18" charset="0"/>
              </a:rPr>
              <a:t>include attendance by a quorum at a public or private gathering or social event, provided that members </a:t>
            </a:r>
            <a:r>
              <a:rPr lang="en-US" altLang="en-US" sz="2400" dirty="0" smtClean="0">
                <a:solidFill>
                  <a:srgbClr val="0070C0"/>
                </a:solidFill>
                <a:latin typeface="Book Antiqua" panose="02040602050305030304" pitchFamily="18" charset="0"/>
              </a:rPr>
              <a:t>do not deliberate</a:t>
            </a:r>
          </a:p>
          <a:p>
            <a:pPr marL="1179005" lvl="5" indent="-411163">
              <a:lnSpc>
                <a:spcPct val="80000"/>
              </a:lnSpc>
              <a:buClr>
                <a:prstClr val="black"/>
              </a:buClr>
              <a:buSzPct val="65000"/>
              <a:buFont typeface="Wingdings" panose="05000000000000000000" pitchFamily="2" charset="2"/>
              <a:buChar char="ü"/>
              <a:defRPr/>
            </a:pPr>
            <a:r>
              <a:rPr lang="en-US" altLang="en-US" sz="2400" b="1" dirty="0" smtClean="0">
                <a:solidFill>
                  <a:srgbClr val="0070C0"/>
                </a:solidFill>
                <a:latin typeface="Book Antiqua" panose="02040602050305030304" pitchFamily="18" charset="0"/>
              </a:rPr>
              <a:t>Avoid creating the appearance </a:t>
            </a:r>
            <a:r>
              <a:rPr lang="en-US" altLang="en-US" sz="2400" dirty="0" smtClean="0">
                <a:latin typeface="Book Antiqua" panose="02040602050305030304" pitchFamily="18" charset="0"/>
              </a:rPr>
              <a:t>that a body is discussing municipal business</a:t>
            </a:r>
          </a:p>
        </p:txBody>
      </p:sp>
      <p:sp>
        <p:nvSpPr>
          <p:cNvPr id="1945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OML – Meetings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194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69459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4294967295"/>
          </p:nvPr>
        </p:nvSpPr>
        <p:spPr>
          <a:xfrm>
            <a:off x="93517" y="1387187"/>
            <a:ext cx="8659091" cy="5440939"/>
          </a:xfrm>
        </p:spPr>
        <p:txBody>
          <a:bodyPr>
            <a:noAutofit/>
          </a:bodyPr>
          <a:lstStyle/>
          <a:p>
            <a:pPr marL="766763" lvl="3" indent="-411163" eaLnBrk="1" hangingPunct="1">
              <a:lnSpc>
                <a:spcPct val="80000"/>
              </a:lnSpc>
              <a:buClr>
                <a:prstClr val="black"/>
              </a:buClr>
              <a:buSzPct val="65000"/>
              <a:buFont typeface="Arial" panose="020B0604020202020204" pitchFamily="34" charset="0"/>
              <a:buChar char="•"/>
              <a:defRPr/>
            </a:pPr>
            <a:r>
              <a:rPr lang="en-US" altLang="en-US" sz="2400" b="1" dirty="0">
                <a:solidFill>
                  <a:prstClr val="black"/>
                </a:solidFill>
                <a:latin typeface="Book Antiqua" panose="02040602050305030304" pitchFamily="18" charset="0"/>
              </a:rPr>
              <a:t>The term “meeting” does not </a:t>
            </a:r>
            <a:r>
              <a:rPr lang="en-US" altLang="en-US" sz="2400" b="1" dirty="0" smtClean="0">
                <a:solidFill>
                  <a:prstClr val="black"/>
                </a:solidFill>
                <a:latin typeface="Book Antiqua" panose="02040602050305030304" pitchFamily="18" charset="0"/>
              </a:rPr>
              <a:t>include</a:t>
            </a:r>
            <a:r>
              <a:rPr lang="en-US" altLang="en-US" sz="2400" dirty="0">
                <a:solidFill>
                  <a:prstClr val="black"/>
                </a:solidFill>
                <a:latin typeface="Book Antiqua" panose="02040602050305030304" pitchFamily="18" charset="0"/>
              </a:rPr>
              <a:t> </a:t>
            </a:r>
            <a:r>
              <a:rPr lang="en-US" altLang="en-US" sz="2400" dirty="0" smtClean="0">
                <a:solidFill>
                  <a:prstClr val="black"/>
                </a:solidFill>
                <a:latin typeface="Book Antiqua" panose="02040602050305030304" pitchFamily="18" charset="0"/>
              </a:rPr>
              <a:t>attendance and participation by a quorum of the body at a posted open </a:t>
            </a:r>
            <a:r>
              <a:rPr lang="en-US" altLang="en-US" sz="2400" b="1" dirty="0" smtClean="0">
                <a:solidFill>
                  <a:prstClr val="black"/>
                </a:solidFill>
                <a:latin typeface="Book Antiqua" panose="02040602050305030304" pitchFamily="18" charset="0"/>
              </a:rPr>
              <a:t>meeting of another public body</a:t>
            </a:r>
            <a:r>
              <a:rPr lang="en-US" altLang="en-US" sz="2400" dirty="0" smtClean="0">
                <a:solidFill>
                  <a:prstClr val="black"/>
                </a:solidFill>
                <a:latin typeface="Book Antiqua" panose="02040602050305030304" pitchFamily="18" charset="0"/>
              </a:rPr>
              <a:t>, communicating only by open participation on matters under discussion and not privately among themselves</a:t>
            </a:r>
            <a:endParaRPr lang="en-US" altLang="en-US" sz="2400" dirty="0" smtClean="0">
              <a:latin typeface="Book Antiqua" panose="02040602050305030304" pitchFamily="18" charset="0"/>
            </a:endParaRPr>
          </a:p>
          <a:p>
            <a:pPr marL="1663700" lvl="1" eaLnBrk="1" fontAlgn="auto" hangingPunct="1">
              <a:spcAft>
                <a:spcPts val="0"/>
              </a:spcAft>
              <a:buFont typeface="Wingdings" panose="05000000000000000000" pitchFamily="2" charset="2"/>
              <a:buChar char="ü"/>
              <a:defRPr/>
            </a:pPr>
            <a:r>
              <a:rPr lang="en-US" altLang="en-US" dirty="0" smtClean="0">
                <a:latin typeface="Book Antiqua" panose="02040602050305030304" pitchFamily="18" charset="0"/>
              </a:rPr>
              <a:t>If </a:t>
            </a:r>
            <a:r>
              <a:rPr lang="en-US" altLang="en-US" dirty="0">
                <a:latin typeface="Book Antiqua" panose="02040602050305030304" pitchFamily="18" charset="0"/>
              </a:rPr>
              <a:t>a member wishes to speak, </a:t>
            </a:r>
            <a:r>
              <a:rPr lang="en-US" altLang="en-US" dirty="0" smtClean="0">
                <a:latin typeface="Book Antiqua" panose="02040602050305030304" pitchFamily="18" charset="0"/>
              </a:rPr>
              <a:t>it should </a:t>
            </a:r>
            <a:r>
              <a:rPr lang="en-US" altLang="en-US" b="1" dirty="0">
                <a:solidFill>
                  <a:srgbClr val="0070C0"/>
                </a:solidFill>
                <a:latin typeface="Book Antiqua" panose="02040602050305030304" pitchFamily="18" charset="0"/>
              </a:rPr>
              <a:t>be clear </a:t>
            </a:r>
            <a:r>
              <a:rPr lang="en-US" altLang="en-US" dirty="0">
                <a:latin typeface="Book Antiqua" panose="02040602050305030304" pitchFamily="18" charset="0"/>
              </a:rPr>
              <a:t>that the member is not representing the public body, but instead speaking as an individual</a:t>
            </a:r>
            <a:endParaRPr lang="en-US" altLang="en-US" dirty="0">
              <a:solidFill>
                <a:srgbClr val="0070C0"/>
              </a:solidFill>
              <a:latin typeface="Book Antiqua" panose="02040602050305030304" pitchFamily="18" charset="0"/>
            </a:endParaRPr>
          </a:p>
          <a:p>
            <a:pPr marL="1663700" lvl="1" eaLnBrk="1" fontAlgn="auto" hangingPunct="1">
              <a:spcAft>
                <a:spcPts val="0"/>
              </a:spcAft>
              <a:buFont typeface="Wingdings" panose="05000000000000000000" pitchFamily="2" charset="2"/>
              <a:buChar char="ü"/>
              <a:defRPr/>
            </a:pPr>
            <a:r>
              <a:rPr lang="en-US" altLang="en-US" b="1" dirty="0">
                <a:solidFill>
                  <a:srgbClr val="0070C0"/>
                </a:solidFill>
                <a:latin typeface="Book Antiqua" panose="02040602050305030304" pitchFamily="18" charset="0"/>
              </a:rPr>
              <a:t>Post “joint” meeting </a:t>
            </a:r>
            <a:r>
              <a:rPr lang="en-US" altLang="en-US" dirty="0">
                <a:latin typeface="Book Antiqua" panose="02040602050305030304" pitchFamily="18" charset="0"/>
              </a:rPr>
              <a:t>to be held at same time and </a:t>
            </a:r>
            <a:r>
              <a:rPr lang="en-US" altLang="en-US" dirty="0" smtClean="0">
                <a:latin typeface="Book Antiqua" panose="02040602050305030304" pitchFamily="18" charset="0"/>
              </a:rPr>
              <a:t>place</a:t>
            </a:r>
            <a:endParaRPr lang="en-US" altLang="en-US" dirty="0">
              <a:latin typeface="Book Antiqua" panose="02040602050305030304" pitchFamily="18" charset="0"/>
            </a:endParaRPr>
          </a:p>
        </p:txBody>
      </p:sp>
      <p:sp>
        <p:nvSpPr>
          <p:cNvPr id="19459" name="Rectangle 2"/>
          <p:cNvSpPr txBox="1">
            <a:spLocks noChangeArrowheads="1"/>
          </p:cNvSpPr>
          <p:nvPr/>
        </p:nvSpPr>
        <p:spPr bwMode="auto">
          <a:xfrm>
            <a:off x="381000" y="401638"/>
            <a:ext cx="87630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OML – Meetings</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194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007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228600" y="304800"/>
            <a:ext cx="8763000" cy="630382"/>
          </a:xfrm>
        </p:spPr>
        <p:txBody>
          <a:bodyPr>
            <a:normAutofit fontScale="90000"/>
          </a:bodyPr>
          <a:lstStyle/>
          <a:p>
            <a:pPr eaLnBrk="1" hangingPunct="1">
              <a:defRPr/>
            </a:pPr>
            <a: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br>
            <a:r>
              <a:rPr lang="en-US" altLang="en-US" sz="44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Meetings </a:t>
            </a:r>
            <a:r>
              <a:rPr lang="en-US" altLang="en-US" sz="4400" dirty="0">
                <a:solidFill>
                  <a:schemeClr val="tx1">
                    <a:lumMod val="95000"/>
                    <a:lumOff val="5000"/>
                  </a:schemeClr>
                </a:solidFill>
                <a:effectLst/>
                <a:latin typeface="Lucida Bright" panose="02040602050505020304" pitchFamily="18" charset="0"/>
                <a:ea typeface="MS PGothic" panose="020B0600070205080204" pitchFamily="34" charset="-128"/>
                <a:cs typeface="Arial" panose="020B0604020202020204" pitchFamily="34" charset="0"/>
              </a:rPr>
              <a:t>–</a:t>
            </a:r>
            <a:r>
              <a:rPr lang="en-US" altLang="en-US" sz="4400" dirty="0" smtClean="0">
                <a:solidFill>
                  <a:schemeClr val="tx1"/>
                </a:solidFill>
                <a:effectLst/>
                <a:latin typeface="Lucida Bright" panose="02040602050505020304" pitchFamily="18" charset="0"/>
                <a:ea typeface="MS PGothic" panose="020B0600070205080204" pitchFamily="34" charset="-128"/>
                <a:cs typeface="Arial" panose="020B0604020202020204" pitchFamily="34" charset="0"/>
              </a:rPr>
              <a:t> Deliberation</a:t>
            </a:r>
            <a: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000" dirty="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sz="4000" dirty="0" smtClean="0">
              <a:latin typeface="Rockwell" panose="02060603020205020403" pitchFamily="18" charset="0"/>
            </a:endParaRPr>
          </a:p>
        </p:txBody>
      </p:sp>
      <p:sp>
        <p:nvSpPr>
          <p:cNvPr id="36866" name="Rectangle 3"/>
          <p:cNvSpPr>
            <a:spLocks noGrp="1" noChangeArrowheads="1"/>
          </p:cNvSpPr>
          <p:nvPr>
            <p:ph idx="1"/>
          </p:nvPr>
        </p:nvSpPr>
        <p:spPr>
          <a:xfrm>
            <a:off x="431800" y="1193800"/>
            <a:ext cx="8524874" cy="5676900"/>
          </a:xfrm>
          <a:prstGeom prst="rect">
            <a:avLst/>
          </a:prstGeom>
        </p:spPr>
        <p:txBody>
          <a:bodyPr rtlCol="0">
            <a:normAutofit/>
          </a:bodyPr>
          <a:lstStyle/>
          <a:p>
            <a:pPr marL="547688" lvl="1" indent="-411163" eaLnBrk="1" hangingPunct="1">
              <a:lnSpc>
                <a:spcPct val="80000"/>
              </a:lnSpc>
              <a:buClr>
                <a:prstClr val="black"/>
              </a:buClr>
              <a:buSzPct val="65000"/>
              <a:buFont typeface="Arial" panose="020B0604020202020204" pitchFamily="34" charset="0"/>
              <a:buChar char="•"/>
              <a:defRPr/>
            </a:pPr>
            <a:r>
              <a:rPr lang="en-US" altLang="en-US" dirty="0">
                <a:solidFill>
                  <a:prstClr val="black"/>
                </a:solidFill>
                <a:latin typeface="Book Antiqua" panose="02040602050305030304" pitchFamily="18" charset="0"/>
              </a:rPr>
              <a:t>“[A]n oral or written communication through any medium, including electronic mail, between or among a quorum of a public body on any public business within its jurisdiction…,” with certain express </a:t>
            </a:r>
            <a:r>
              <a:rPr lang="en-US" altLang="en-US" dirty="0" smtClean="0">
                <a:solidFill>
                  <a:prstClr val="black"/>
                </a:solidFill>
                <a:latin typeface="Book Antiqua" panose="02040602050305030304" pitchFamily="18" charset="0"/>
              </a:rPr>
              <a:t>exceptions.</a:t>
            </a:r>
          </a:p>
          <a:p>
            <a:pPr marL="136525" lvl="1" indent="0" eaLnBrk="1" hangingPunct="1">
              <a:lnSpc>
                <a:spcPct val="80000"/>
              </a:lnSpc>
              <a:buClr>
                <a:prstClr val="black"/>
              </a:buClr>
              <a:buSzPct val="65000"/>
              <a:buNone/>
              <a:defRPr/>
            </a:pPr>
            <a:endParaRPr lang="en-US" altLang="en-US" dirty="0" smtClean="0">
              <a:solidFill>
                <a:prstClr val="black"/>
              </a:solidFill>
              <a:latin typeface="Book Antiqua" panose="02040602050305030304" pitchFamily="18" charset="0"/>
            </a:endParaRPr>
          </a:p>
          <a:p>
            <a:pPr marL="547688" lvl="1" indent="-411163" eaLnBrk="1" hangingPunct="1">
              <a:lnSpc>
                <a:spcPct val="80000"/>
              </a:lnSpc>
              <a:buClr>
                <a:prstClr val="black"/>
              </a:buClr>
              <a:buSzPct val="65000"/>
              <a:buFont typeface="Arial" panose="020B0604020202020204" pitchFamily="34" charset="0"/>
              <a:buChar char="•"/>
              <a:defRPr/>
            </a:pPr>
            <a:r>
              <a:rPr lang="en-US" altLang="en-US" u="sng" dirty="0" smtClean="0">
                <a:solidFill>
                  <a:prstClr val="black"/>
                </a:solidFill>
                <a:latin typeface="Book Antiqua" panose="02040602050305030304" pitchFamily="18" charset="0"/>
              </a:rPr>
              <a:t>Provided </a:t>
            </a:r>
            <a:r>
              <a:rPr lang="en-US" altLang="en-US" u="sng" dirty="0">
                <a:solidFill>
                  <a:prstClr val="black"/>
                </a:solidFill>
                <a:latin typeface="Book Antiqua" panose="02040602050305030304" pitchFamily="18" charset="0"/>
              </a:rPr>
              <a:t>that no opinions of governmental body are expressed</a:t>
            </a:r>
            <a:r>
              <a:rPr lang="en-US" altLang="en-US" dirty="0">
                <a:solidFill>
                  <a:prstClr val="black"/>
                </a:solidFill>
                <a:latin typeface="Book Antiqua" panose="02040602050305030304" pitchFamily="18" charset="0"/>
              </a:rPr>
              <a:t>, deliberation specifically excludes distribution by a member of the public body </a:t>
            </a:r>
            <a:r>
              <a:rPr lang="en-US" altLang="en-US" dirty="0" smtClean="0">
                <a:solidFill>
                  <a:prstClr val="black"/>
                </a:solidFill>
                <a:latin typeface="Book Antiqua" panose="02040602050305030304" pitchFamily="18" charset="0"/>
              </a:rPr>
              <a:t>of:</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A </a:t>
            </a:r>
            <a:r>
              <a:rPr lang="en-US" altLang="en-US" sz="2400" dirty="0">
                <a:solidFill>
                  <a:prstClr val="black"/>
                </a:solidFill>
                <a:latin typeface="Book Antiqua" panose="02040602050305030304" pitchFamily="18" charset="0"/>
              </a:rPr>
              <a:t>meeting </a:t>
            </a:r>
            <a:r>
              <a:rPr lang="en-US" altLang="en-US" sz="2400" dirty="0" smtClean="0">
                <a:solidFill>
                  <a:prstClr val="black"/>
                </a:solidFill>
                <a:latin typeface="Book Antiqua" panose="02040602050305030304" pitchFamily="18" charset="0"/>
              </a:rPr>
              <a:t>agenda;</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Scheduling </a:t>
            </a:r>
            <a:r>
              <a:rPr lang="en-US" altLang="en-US" sz="2400" dirty="0">
                <a:solidFill>
                  <a:prstClr val="black"/>
                </a:solidFill>
                <a:latin typeface="Book Antiqua" panose="02040602050305030304" pitchFamily="18" charset="0"/>
              </a:rPr>
              <a:t>or procedural </a:t>
            </a:r>
            <a:r>
              <a:rPr lang="en-US" altLang="en-US" sz="2400" dirty="0" smtClean="0">
                <a:solidFill>
                  <a:prstClr val="black"/>
                </a:solidFill>
                <a:latin typeface="Book Antiqua" panose="02040602050305030304" pitchFamily="18" charset="0"/>
              </a:rPr>
              <a:t>information;</a:t>
            </a:r>
          </a:p>
          <a:p>
            <a:pPr marL="812800" lvl="2" indent="-411163" eaLnBrk="1" hangingPunct="1">
              <a:lnSpc>
                <a:spcPct val="80000"/>
              </a:lnSpc>
              <a:buClr>
                <a:prstClr val="black"/>
              </a:buClr>
              <a:buSzPct val="65000"/>
              <a:buFont typeface="Arial" panose="020B0604020202020204" pitchFamily="34" charset="0"/>
              <a:buChar char="•"/>
              <a:defRPr/>
            </a:pPr>
            <a:r>
              <a:rPr lang="en-US" altLang="en-US" sz="2400" dirty="0" smtClean="0">
                <a:solidFill>
                  <a:prstClr val="black"/>
                </a:solidFill>
                <a:latin typeface="Book Antiqua" panose="02040602050305030304" pitchFamily="18" charset="0"/>
              </a:rPr>
              <a:t>Reports </a:t>
            </a:r>
            <a:r>
              <a:rPr lang="en-US" altLang="en-US" sz="2400" dirty="0">
                <a:solidFill>
                  <a:prstClr val="black"/>
                </a:solidFill>
                <a:latin typeface="Book Antiqua" panose="02040602050305030304" pitchFamily="18" charset="0"/>
              </a:rPr>
              <a:t>or documents that may be discussed at an upcoming meeting, so long as the </a:t>
            </a:r>
            <a:r>
              <a:rPr lang="en-US" altLang="en-US" sz="2400" dirty="0" smtClean="0">
                <a:solidFill>
                  <a:prstClr val="black"/>
                </a:solidFill>
                <a:latin typeface="Book Antiqua" panose="02040602050305030304" pitchFamily="18" charset="0"/>
              </a:rPr>
              <a:t>document does </a:t>
            </a:r>
            <a:r>
              <a:rPr lang="en-US" altLang="en-US" sz="2400" dirty="0">
                <a:solidFill>
                  <a:prstClr val="black"/>
                </a:solidFill>
                <a:latin typeface="Book Antiqua" panose="02040602050305030304" pitchFamily="18" charset="0"/>
              </a:rPr>
              <a:t>not express the ideas, feelings, beliefs, </a:t>
            </a:r>
            <a:r>
              <a:rPr lang="en-US" altLang="en-US" sz="2400" dirty="0" smtClean="0">
                <a:solidFill>
                  <a:prstClr val="black"/>
                </a:solidFill>
                <a:latin typeface="Book Antiqua" panose="02040602050305030304" pitchFamily="18" charset="0"/>
              </a:rPr>
              <a:t>or opinions </a:t>
            </a:r>
            <a:r>
              <a:rPr lang="en-US" altLang="en-US" sz="2400" dirty="0">
                <a:solidFill>
                  <a:prstClr val="black"/>
                </a:solidFill>
                <a:latin typeface="Book Antiqua" panose="02040602050305030304" pitchFamily="18" charset="0"/>
              </a:rPr>
              <a:t>of a member of the body.</a:t>
            </a:r>
          </a:p>
          <a:p>
            <a:pPr marL="547688" indent="-411163" eaLnBrk="1" fontAlgn="auto" hangingPunct="1">
              <a:lnSpc>
                <a:spcPct val="70000"/>
              </a:lnSpc>
              <a:spcAft>
                <a:spcPts val="0"/>
              </a:spcAft>
              <a:buClr>
                <a:srgbClr val="F9F9F9"/>
              </a:buClr>
              <a:buFontTx/>
              <a:buNone/>
              <a:defRPr/>
            </a:pPr>
            <a:endParaRPr lang="en-US" altLang="en-US" sz="600" dirty="0" smtClean="0"/>
          </a:p>
        </p:txBody>
      </p:sp>
      <p:pic>
        <p:nvPicPr>
          <p:cNvPr id="5018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6248400"/>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071331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419100" y="1075604"/>
            <a:ext cx="8267700" cy="5310909"/>
          </a:xfrm>
        </p:spPr>
        <p:txBody>
          <a:bodyPr/>
          <a:lstStyle/>
          <a:p>
            <a:pPr marL="174625" lvl="1" indent="0" eaLnBrk="1" hangingPunct="1">
              <a:buClr>
                <a:prstClr val="black"/>
              </a:buClr>
              <a:buNone/>
              <a:defRPr/>
            </a:pPr>
            <a:r>
              <a:rPr lang="en-US" altLang="en-US" b="1" dirty="0" smtClean="0">
                <a:solidFill>
                  <a:prstClr val="black"/>
                </a:solidFill>
                <a:latin typeface="Book Antiqua" panose="02040602050305030304" pitchFamily="18" charset="0"/>
                <a:ea typeface="MS PGothic" pitchFamily="34" charset="-128"/>
              </a:rPr>
              <a:t>Email</a:t>
            </a:r>
            <a:r>
              <a:rPr lang="en-US" altLang="en-US" b="1" dirty="0">
                <a:solidFill>
                  <a:prstClr val="black"/>
                </a:solidFill>
                <a:latin typeface="Book Antiqua" panose="02040602050305030304" pitchFamily="18" charset="0"/>
                <a:ea typeface="MS PGothic" pitchFamily="34" charset="-128"/>
              </a:rPr>
              <a:t> </a:t>
            </a:r>
            <a:r>
              <a:rPr lang="en-US" altLang="en-US" dirty="0" smtClean="0">
                <a:solidFill>
                  <a:prstClr val="black"/>
                </a:solidFill>
                <a:latin typeface="Book Antiqua" panose="02040602050305030304" pitchFamily="18" charset="0"/>
                <a:ea typeface="MS PGothic" pitchFamily="34" charset="-128"/>
              </a:rPr>
              <a:t>is</a:t>
            </a:r>
            <a:r>
              <a:rPr lang="en-US" altLang="en-US" b="1" dirty="0" smtClean="0">
                <a:solidFill>
                  <a:prstClr val="black"/>
                </a:solidFill>
                <a:latin typeface="Book Antiqua" panose="02040602050305030304" pitchFamily="18" charset="0"/>
                <a:ea typeface="MS PGothic" pitchFamily="34" charset="-128"/>
              </a:rPr>
              <a:t> </a:t>
            </a:r>
            <a:r>
              <a:rPr lang="en-US" altLang="en-US" dirty="0">
                <a:solidFill>
                  <a:prstClr val="black"/>
                </a:solidFill>
                <a:latin typeface="Book Antiqua" panose="02040602050305030304" pitchFamily="18" charset="0"/>
                <a:ea typeface="MS PGothic" pitchFamily="34" charset="-128"/>
              </a:rPr>
              <a:t>e</a:t>
            </a:r>
            <a:r>
              <a:rPr lang="en-US" altLang="en-US" dirty="0" smtClean="0">
                <a:solidFill>
                  <a:prstClr val="black"/>
                </a:solidFill>
                <a:latin typeface="Book Antiqua" panose="02040602050305030304" pitchFamily="18" charset="0"/>
                <a:ea typeface="MS PGothic" pitchFamily="34" charset="-128"/>
              </a:rPr>
              <a:t>xplicitly addressed in OML</a:t>
            </a:r>
            <a:endParaRPr lang="en-US" altLang="en-US" b="1" dirty="0" smtClean="0">
              <a:solidFill>
                <a:prstClr val="black"/>
              </a:solidFill>
              <a:latin typeface="Book Antiqua" panose="02040602050305030304" pitchFamily="18" charset="0"/>
              <a:ea typeface="MS PGothic" pitchFamily="34" charset="-128"/>
            </a:endParaRPr>
          </a:p>
          <a:p>
            <a:pPr marL="457200" lvl="2" indent="-282575" eaLnBrk="1" hangingPunct="1">
              <a:buClr>
                <a:prstClr val="black"/>
              </a:buClr>
              <a:buFont typeface="Arial" panose="020B0604020202020204" pitchFamily="34" charset="0"/>
              <a:buChar char="•"/>
              <a:defRPr/>
            </a:pPr>
            <a:r>
              <a:rPr lang="en-US" altLang="en-US" sz="2400" dirty="0" smtClean="0">
                <a:latin typeface="Book Antiqua" panose="02040602050305030304" pitchFamily="18" charset="0"/>
                <a:ea typeface="MS PGothic" pitchFamily="34" charset="-128"/>
              </a:rPr>
              <a:t>A quorum </a:t>
            </a:r>
            <a:r>
              <a:rPr lang="en-US" altLang="en-US" sz="2400" u="sng" dirty="0" smtClean="0">
                <a:latin typeface="Book Antiqua" panose="02040602050305030304" pitchFamily="18" charset="0"/>
                <a:ea typeface="MS PGothic" pitchFamily="34" charset="-128"/>
              </a:rPr>
              <a:t>may not</a:t>
            </a:r>
            <a:r>
              <a:rPr lang="en-US" altLang="en-US" sz="2400" dirty="0" smtClean="0">
                <a:latin typeface="Book Antiqua" panose="02040602050305030304" pitchFamily="18" charset="0"/>
                <a:ea typeface="MS PGothic" pitchFamily="34" charset="-128"/>
              </a:rPr>
              <a:t> use e-mail to share their ideas, feelings, opinions, beliefs, whether serially or in a single e-mail, on board business, and may not use a non-member to avoid the law</a:t>
            </a:r>
          </a:p>
          <a:p>
            <a:pPr marL="928688" lvl="4" indent="-342900" eaLnBrk="1" hangingPunct="1">
              <a:buClr>
                <a:prstClr val="black"/>
              </a:buClr>
              <a:buFont typeface="Wingdings" panose="05000000000000000000" pitchFamily="2" charset="2"/>
              <a:buChar char="ü"/>
              <a:defRPr/>
            </a:pPr>
            <a:r>
              <a:rPr lang="en-US" altLang="en-US" sz="2300" b="1" dirty="0" smtClean="0">
                <a:latin typeface="Book Antiqua" panose="02040602050305030304" pitchFamily="18" charset="0"/>
              </a:rPr>
              <a:t>Beware of “</a:t>
            </a:r>
            <a:r>
              <a:rPr lang="en-US" altLang="en-US" sz="2300" b="1" dirty="0" smtClean="0">
                <a:solidFill>
                  <a:srgbClr val="0070C0"/>
                </a:solidFill>
                <a:latin typeface="Book Antiqua" panose="02040602050305030304" pitchFamily="18" charset="0"/>
              </a:rPr>
              <a:t>reply to all</a:t>
            </a:r>
            <a:r>
              <a:rPr lang="en-US" altLang="en-US" sz="2300" b="1" dirty="0" smtClean="0">
                <a:latin typeface="Book Antiqua" panose="02040602050305030304" pitchFamily="18" charset="0"/>
              </a:rPr>
              <a:t>” on emails</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Limit use of</a:t>
            </a:r>
            <a:r>
              <a:rPr lang="en-US" altLang="en-US" sz="2300" b="1" dirty="0" smtClean="0">
                <a:solidFill>
                  <a:srgbClr val="0070C0"/>
                </a:solidFill>
                <a:latin typeface="Book Antiqua" panose="02040602050305030304" pitchFamily="18" charset="0"/>
              </a:rPr>
              <a:t> </a:t>
            </a:r>
            <a:r>
              <a:rPr lang="en-US" altLang="en-US" sz="2300" dirty="0" smtClean="0">
                <a:solidFill>
                  <a:schemeClr val="tx1">
                    <a:lumMod val="95000"/>
                    <a:lumOff val="5000"/>
                  </a:schemeClr>
                </a:solidFill>
                <a:latin typeface="Book Antiqua" panose="02040602050305030304" pitchFamily="18" charset="0"/>
              </a:rPr>
              <a:t>e-mail to </a:t>
            </a:r>
            <a:r>
              <a:rPr lang="en-US" altLang="en-US" sz="2300" b="1" dirty="0" smtClean="0">
                <a:solidFill>
                  <a:srgbClr val="0070C0"/>
                </a:solidFill>
                <a:latin typeface="Book Antiqua" panose="02040602050305030304" pitchFamily="18" charset="0"/>
              </a:rPr>
              <a:t>scheduling purposes</a:t>
            </a:r>
            <a:r>
              <a:rPr lang="en-US" altLang="en-US" sz="2300" dirty="0" smtClean="0">
                <a:latin typeface="Book Antiqua" panose="02040602050305030304" pitchFamily="18" charset="0"/>
              </a:rPr>
              <a:t>, and try    to avoid using e-mail to undertake Town business</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Assume that e-mail may be forwarded to unintended recipients, and therefore limit content to business matters; be prepared to read e-mail in local newspaper or blog</a:t>
            </a:r>
          </a:p>
          <a:p>
            <a:pPr marL="914400" lvl="1" eaLnBrk="1" fontAlgn="auto" hangingPunct="1">
              <a:spcAft>
                <a:spcPts val="0"/>
              </a:spcAft>
              <a:buFont typeface="Wingdings" panose="05000000000000000000" pitchFamily="2" charset="2"/>
              <a:buChar char="ü"/>
              <a:defRPr/>
            </a:pPr>
            <a:r>
              <a:rPr lang="en-US" altLang="en-US" sz="2300" dirty="0" smtClean="0">
                <a:latin typeface="Book Antiqua" panose="02040602050305030304" pitchFamily="18" charset="0"/>
              </a:rPr>
              <a:t>Don’t ask for or express opinions, ideas, beliefs in       an e-mail to other members</a:t>
            </a:r>
          </a:p>
          <a:p>
            <a:pPr marL="1380173" lvl="6" indent="-411163">
              <a:lnSpc>
                <a:spcPct val="80000"/>
              </a:lnSpc>
              <a:buClr>
                <a:prstClr val="black"/>
              </a:buClr>
              <a:buSzPct val="65000"/>
              <a:buFont typeface="Arial" panose="020B0604020202020204" pitchFamily="34" charset="0"/>
              <a:buChar char="•"/>
              <a:defRPr/>
            </a:pPr>
            <a:endParaRPr lang="en-US" altLang="en-US" sz="2400" dirty="0">
              <a:solidFill>
                <a:prstClr val="black"/>
              </a:solidFill>
              <a:latin typeface="Garamond" panose="02020404030301010803" pitchFamily="18" charset="0"/>
            </a:endParaRPr>
          </a:p>
          <a:p>
            <a:pPr marL="914400" lvl="1" eaLnBrk="1" fontAlgn="auto" hangingPunct="1">
              <a:spcAft>
                <a:spcPts val="0"/>
              </a:spcAft>
              <a:buFont typeface="Wingdings" panose="05000000000000000000" pitchFamily="2" charset="2"/>
              <a:buChar char="ü"/>
              <a:defRPr/>
            </a:pPr>
            <a:endParaRPr lang="en-US" altLang="en-US" dirty="0">
              <a:latin typeface="Garamond" pitchFamily="18" charset="0"/>
            </a:endParaRPr>
          </a:p>
          <a:p>
            <a:pPr marL="676275" lvl="3" indent="-282575" eaLnBrk="1" hangingPunct="1">
              <a:buClr>
                <a:prstClr val="black"/>
              </a:buClr>
              <a:buFont typeface="Arial" panose="020B0604020202020204" pitchFamily="34" charset="0"/>
              <a:buChar char="•"/>
              <a:defRPr/>
            </a:pPr>
            <a:endParaRPr lang="en-US" altLang="en-US" dirty="0" smtClean="0">
              <a:latin typeface="Garamond" pitchFamily="18" charset="0"/>
              <a:ea typeface="MS PGothic" pitchFamily="34" charset="-128"/>
            </a:endParaRPr>
          </a:p>
          <a:p>
            <a:pPr marL="174625" lvl="2" indent="0" eaLnBrk="1" hangingPunct="1">
              <a:buClr>
                <a:prstClr val="black"/>
              </a:buClr>
              <a:buNone/>
              <a:defRPr/>
            </a:pPr>
            <a:endParaRPr lang="en-US" altLang="en-US" sz="2400" dirty="0">
              <a:latin typeface="Garamond" pitchFamily="18" charset="0"/>
              <a:ea typeface="MS PGothic" pitchFamily="34" charset="-128"/>
            </a:endParaRPr>
          </a:p>
        </p:txBody>
      </p:sp>
      <p:sp>
        <p:nvSpPr>
          <p:cNvPr id="4" name="Rectangle 2"/>
          <p:cNvSpPr txBox="1">
            <a:spLocks noChangeArrowheads="1"/>
          </p:cNvSpPr>
          <p:nvPr/>
        </p:nvSpPr>
        <p:spPr bwMode="auto">
          <a:xfrm>
            <a:off x="23928" y="274638"/>
            <a:ext cx="9096144"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a:latin typeface="Lucida Bright" panose="02040602050505020304" pitchFamily="18" charset="0"/>
                <a:ea typeface="MS PGothic" panose="020B0600070205080204" pitchFamily="34" charset="-128"/>
                <a:cs typeface="Arial" panose="020B0604020202020204" pitchFamily="34" charset="0"/>
              </a:rPr>
              <a:t>Deliberation </a:t>
            </a: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 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252107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t/>
            </a:r>
            <a:br>
              <a:rPr lang="en-US" altLang="en-US" sz="4400" dirty="0" smtClean="0">
                <a:solidFill>
                  <a:srgbClr val="002060"/>
                </a:solidFill>
                <a:latin typeface="Lucida Bright" panose="02040602050505020304" pitchFamily="18" charset="0"/>
                <a:ea typeface="MS PGothic" panose="020B0600070205080204" pitchFamily="34" charset="-128"/>
                <a:cs typeface="Arial" panose="020B0604020202020204" pitchFamily="34" charset="0"/>
              </a:rPr>
            </a:br>
            <a:endParaRPr lang="en-US" dirty="0"/>
          </a:p>
        </p:txBody>
      </p:sp>
      <p:sp>
        <p:nvSpPr>
          <p:cNvPr id="3" name="Content Placeholder 2"/>
          <p:cNvSpPr>
            <a:spLocks noGrp="1"/>
          </p:cNvSpPr>
          <p:nvPr>
            <p:ph idx="1"/>
          </p:nvPr>
        </p:nvSpPr>
        <p:spPr>
          <a:xfrm>
            <a:off x="546100" y="1228004"/>
            <a:ext cx="8686800" cy="5310909"/>
          </a:xfrm>
        </p:spPr>
        <p:txBody>
          <a:bodyPr/>
          <a:lstStyle/>
          <a:p>
            <a:pPr marL="174625" lvl="1" indent="0" eaLnBrk="1" hangingPunct="1">
              <a:buClr>
                <a:prstClr val="black"/>
              </a:buClr>
              <a:buNone/>
              <a:defRPr/>
            </a:pPr>
            <a:r>
              <a:rPr lang="en-US" altLang="en-US" b="1" dirty="0">
                <a:latin typeface="Book Antiqua" panose="02040602050305030304" pitchFamily="18" charset="0"/>
                <a:ea typeface="MS PGothic" pitchFamily="34" charset="-128"/>
              </a:rPr>
              <a:t>Social </a:t>
            </a:r>
            <a:r>
              <a:rPr lang="en-US" altLang="en-US" b="1" dirty="0" smtClean="0">
                <a:latin typeface="Book Antiqua" panose="02040602050305030304" pitchFamily="18" charset="0"/>
                <a:ea typeface="MS PGothic" pitchFamily="34" charset="-128"/>
              </a:rPr>
              <a:t>Media</a:t>
            </a:r>
            <a:r>
              <a:rPr lang="en-US" altLang="en-US" dirty="0" smtClean="0">
                <a:latin typeface="Book Antiqua" panose="02040602050305030304" pitchFamily="18" charset="0"/>
                <a:ea typeface="MS PGothic" pitchFamily="34" charset="-128"/>
              </a:rPr>
              <a:t> is also subject to OML</a:t>
            </a:r>
          </a:p>
          <a:p>
            <a:pPr marL="517525" lvl="1" indent="-342900" eaLnBrk="1" hangingPunct="1">
              <a:buClr>
                <a:prstClr val="black"/>
              </a:buClr>
              <a:buFont typeface="Arial" panose="020B0604020202020204" pitchFamily="34" charset="0"/>
              <a:buChar char="•"/>
              <a:defRPr/>
            </a:pPr>
            <a:r>
              <a:rPr lang="en-US" altLang="en-US" dirty="0" smtClean="0">
                <a:latin typeface="Book Antiqua" panose="02040602050305030304" pitchFamily="18" charset="0"/>
                <a:ea typeface="MS PGothic" pitchFamily="34" charset="-128"/>
              </a:rPr>
              <a:t>Alternative </a:t>
            </a:r>
            <a:r>
              <a:rPr lang="en-US" altLang="en-US" dirty="0">
                <a:latin typeface="Book Antiqua" panose="02040602050305030304" pitchFamily="18" charset="0"/>
                <a:ea typeface="MS PGothic" pitchFamily="34" charset="-128"/>
              </a:rPr>
              <a:t>electronic communications have become more prevalent, including blogging, instant messaging, texting, social networking such as </a:t>
            </a:r>
            <a:r>
              <a:rPr lang="en-US" altLang="en-US" dirty="0" smtClean="0">
                <a:latin typeface="Book Antiqua" panose="02040602050305030304" pitchFamily="18" charset="0"/>
                <a:ea typeface="MS PGothic" pitchFamily="34" charset="-128"/>
              </a:rPr>
              <a:t>Facebook </a:t>
            </a:r>
            <a:r>
              <a:rPr lang="en-US" altLang="en-US" dirty="0">
                <a:latin typeface="Book Antiqua" panose="02040602050305030304" pitchFamily="18" charset="0"/>
                <a:ea typeface="MS PGothic" pitchFamily="34" charset="-128"/>
              </a:rPr>
              <a:t>and Twitter; also subject to </a:t>
            </a:r>
            <a:r>
              <a:rPr lang="en-US" altLang="en-US" dirty="0" smtClean="0">
                <a:latin typeface="Book Antiqua" panose="02040602050305030304" pitchFamily="18" charset="0"/>
                <a:ea typeface="MS PGothic" pitchFamily="34" charset="-128"/>
              </a:rPr>
              <a:t>OML </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Do not direct comments to other members of body</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If matter directly involves issue pending before body, consider not engaging</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Be thoughtful about manner in which comments are made</a:t>
            </a:r>
          </a:p>
          <a:p>
            <a:pPr marL="782637" lvl="2" indent="-342900" eaLnBrk="1" hangingPunct="1">
              <a:buClr>
                <a:prstClr val="black"/>
              </a:buClr>
              <a:buFont typeface="Wingdings" panose="05000000000000000000" pitchFamily="2" charset="2"/>
              <a:buChar char="ü"/>
              <a:defRPr/>
            </a:pPr>
            <a:r>
              <a:rPr lang="en-US" altLang="en-US" sz="2400" dirty="0" smtClean="0">
                <a:latin typeface="Book Antiqua" panose="02040602050305030304" pitchFamily="18" charset="0"/>
                <a:ea typeface="MS PGothic" pitchFamily="34" charset="-128"/>
              </a:rPr>
              <a:t>Consider using separate accounts for campaign    purposes and following election</a:t>
            </a:r>
            <a:endParaRPr lang="en-US" altLang="en-US" sz="2400" dirty="0">
              <a:latin typeface="Book Antiqua" panose="02040602050305030304" pitchFamily="18" charset="0"/>
              <a:ea typeface="MS PGothic" pitchFamily="34" charset="-128"/>
            </a:endParaRPr>
          </a:p>
          <a:p>
            <a:pPr marL="174625" lvl="2" indent="0" eaLnBrk="1" hangingPunct="1">
              <a:buClr>
                <a:prstClr val="black"/>
              </a:buClr>
              <a:buNone/>
              <a:defRPr/>
            </a:pPr>
            <a:endParaRPr lang="en-US" altLang="en-US" sz="2400" dirty="0">
              <a:latin typeface="Garamond" pitchFamily="18" charset="0"/>
              <a:ea typeface="MS PGothic" pitchFamily="34" charset="-128"/>
            </a:endParaRPr>
          </a:p>
        </p:txBody>
      </p:sp>
      <p:sp>
        <p:nvSpPr>
          <p:cNvPr id="4" name="Rectangle 2"/>
          <p:cNvSpPr txBox="1">
            <a:spLocks noChangeArrowheads="1"/>
          </p:cNvSpPr>
          <p:nvPr/>
        </p:nvSpPr>
        <p:spPr bwMode="auto">
          <a:xfrm>
            <a:off x="1" y="405244"/>
            <a:ext cx="9144000" cy="66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12813">
              <a:spcBef>
                <a:spcPct val="20000"/>
              </a:spcBef>
              <a:buClr>
                <a:srgbClr val="000000"/>
              </a:buClr>
              <a:buSzPct val="65000"/>
              <a:buFont typeface="Wingdings 2" panose="05020102010507070707" pitchFamily="18" charset="2"/>
              <a:buChar char=""/>
              <a:defRPr sz="2800">
                <a:solidFill>
                  <a:schemeClr val="tx1"/>
                </a:solidFill>
                <a:latin typeface="Times New Roman" panose="02020603050405020304" pitchFamily="18" charset="0"/>
              </a:defRPr>
            </a:lvl1pPr>
            <a:lvl2pPr marL="742950" indent="-285750" defTabSz="912813">
              <a:spcBef>
                <a:spcPct val="20000"/>
              </a:spcBef>
              <a:buClr>
                <a:schemeClr val="tx1"/>
              </a:buClr>
              <a:buSzPct val="80000"/>
              <a:buFont typeface="Wingdings 2" panose="05020102010507070707" pitchFamily="18" charset="2"/>
              <a:buChar char=""/>
              <a:defRPr sz="2400">
                <a:solidFill>
                  <a:schemeClr val="tx1"/>
                </a:solidFill>
                <a:latin typeface="Times New Roman" panose="02020603050405020304" pitchFamily="18" charset="0"/>
              </a:defRPr>
            </a:lvl2pPr>
            <a:lvl3pPr marL="1143000" indent="-228600" defTabSz="912813">
              <a:spcBef>
                <a:spcPct val="20000"/>
              </a:spcBef>
              <a:buClr>
                <a:schemeClr val="tx1"/>
              </a:buClr>
              <a:buSzPct val="95000"/>
              <a:buFont typeface="Wingdings" panose="05000000000000000000" pitchFamily="2" charset="2"/>
              <a:buChar char=""/>
              <a:defRPr sz="2200">
                <a:solidFill>
                  <a:schemeClr val="tx1"/>
                </a:solidFill>
                <a:latin typeface="Times New Roman" panose="02020603050405020304" pitchFamily="18" charset="0"/>
              </a:defRPr>
            </a:lvl3pPr>
            <a:lvl4pPr marL="1600200" indent="-228600" defTabSz="912813">
              <a:spcBef>
                <a:spcPct val="20000"/>
              </a:spcBef>
              <a:buClr>
                <a:schemeClr val="tx1"/>
              </a:buClr>
              <a:buSzPct val="100000"/>
              <a:buFont typeface="Wingdings 3" panose="05040102010807070707" pitchFamily="18" charset="2"/>
              <a:buChar char=""/>
              <a:defRPr sz="2000">
                <a:solidFill>
                  <a:schemeClr val="tx1"/>
                </a:solidFill>
                <a:latin typeface="Times New Roman" panose="02020603050405020304" pitchFamily="18" charset="0"/>
              </a:defRPr>
            </a:lvl4pPr>
            <a:lvl5pPr marL="2057400" indent="-228600" defTabSz="912813">
              <a:spcBef>
                <a:spcPct val="20000"/>
              </a:spcBef>
              <a:buClr>
                <a:schemeClr val="tx1"/>
              </a:buClr>
              <a:buFont typeface="Wingdings 2" panose="05020102010507070707" pitchFamily="18" charset="2"/>
              <a:buChar char=""/>
              <a:defRPr sz="2000">
                <a:solidFill>
                  <a:schemeClr val="tx1"/>
                </a:solidFill>
                <a:latin typeface="Times New Roman" panose="02020603050405020304" pitchFamily="18" charset="0"/>
              </a:defRPr>
            </a:lvl5pPr>
            <a:lvl6pPr marL="25146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6pPr>
            <a:lvl7pPr marL="29718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7pPr>
            <a:lvl8pPr marL="34290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8pPr>
            <a:lvl9pPr marL="3886200" indent="-228600" defTabSz="912813"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Times New Roman" panose="02020603050405020304" pitchFamily="18" charset="0"/>
              </a:defRPr>
            </a:lvl9pPr>
          </a:lstStyle>
          <a:p>
            <a:pPr algn="ctr" fontAlgn="base">
              <a:lnSpc>
                <a:spcPct val="90000"/>
              </a:lnSpc>
              <a:spcBef>
                <a:spcPct val="0"/>
              </a:spcBef>
              <a:spcAft>
                <a:spcPct val="0"/>
              </a:spcAft>
              <a:buClrTx/>
              <a:buSzTx/>
              <a:buFontTx/>
              <a:buNone/>
            </a:pPr>
            <a:r>
              <a:rPr lang="en-US" altLang="en-US" sz="4000" b="1" dirty="0" smtClean="0">
                <a:latin typeface="Lucida Bright" panose="02040602050505020304" pitchFamily="18" charset="0"/>
                <a:ea typeface="MS PGothic" panose="020B0600070205080204" pitchFamily="34" charset="-128"/>
                <a:cs typeface="Arial" panose="020B0604020202020204" pitchFamily="34" charset="0"/>
              </a:rPr>
              <a:t>Deliberation – Email &amp; Social Media</a:t>
            </a:r>
            <a:endParaRPr lang="en-US" altLang="en-US" sz="4000" b="1" dirty="0">
              <a:latin typeface="Lucida Bright" panose="02040602050505020304" pitchFamily="18" charset="0"/>
              <a:ea typeface="MS PGothic" panose="020B0600070205080204" pitchFamily="34" charset="-128"/>
              <a:cs typeface="Arial" panose="020B0604020202020204" pitchFamily="34"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6386513"/>
            <a:ext cx="1133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8830694"/>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0</TotalTime>
  <Words>3816</Words>
  <Application>Microsoft Office PowerPoint</Application>
  <PresentationFormat>On-screen Show (4:3)</PresentationFormat>
  <Paragraphs>295</Paragraphs>
  <Slides>37</Slides>
  <Notes>28</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37</vt:i4>
      </vt:variant>
    </vt:vector>
  </HeadingPairs>
  <TitlesOfParts>
    <vt:vector size="53" baseType="lpstr">
      <vt:lpstr>MS PGothic</vt:lpstr>
      <vt:lpstr>MS PGothic</vt:lpstr>
      <vt:lpstr>ＭＳ Ｐ明朝</vt:lpstr>
      <vt:lpstr>Arial</vt:lpstr>
      <vt:lpstr>Book Antiqua</vt:lpstr>
      <vt:lpstr>Calibri</vt:lpstr>
      <vt:lpstr>Century Gothic</vt:lpstr>
      <vt:lpstr>Garamond</vt:lpstr>
      <vt:lpstr>Impact</vt:lpstr>
      <vt:lpstr>Lucida Bright</vt:lpstr>
      <vt:lpstr>Rockwell</vt:lpstr>
      <vt:lpstr>Times New Roman</vt:lpstr>
      <vt:lpstr>Wingdings</vt:lpstr>
      <vt:lpstr>Wingdings 2</vt:lpstr>
      <vt:lpstr>Wingdings 3</vt:lpstr>
      <vt:lpstr>2_Apex</vt:lpstr>
      <vt:lpstr>  </vt:lpstr>
      <vt:lpstr>PowerPoint Presentation</vt:lpstr>
      <vt:lpstr>PowerPoint Presentation</vt:lpstr>
      <vt:lpstr>PowerPoint Presentation</vt:lpstr>
      <vt:lpstr>PowerPoint Presentation</vt:lpstr>
      <vt:lpstr>PowerPoint Presentation</vt:lpstr>
      <vt:lpstr> Meetings – Deliberation </vt:lpstr>
      <vt:lpstr> </vt:lpstr>
      <vt:lpstr> </vt:lpstr>
      <vt:lpstr> </vt:lpstr>
      <vt:lpstr>Public Body</vt:lpstr>
      <vt:lpstr>Public Body (cont.)</vt:lpstr>
      <vt:lpstr>Public Body – Subcommittee</vt:lpstr>
      <vt:lpstr>Scheduling Meetings – Location</vt:lpstr>
      <vt:lpstr>Meeting Notices – Posting</vt:lpstr>
      <vt:lpstr>Meeting Notices – Posting</vt:lpstr>
      <vt:lpstr>Meeting Notices – Content</vt:lpstr>
      <vt:lpstr>Notice – Practical Considerations</vt:lpstr>
      <vt:lpstr>Notice – Practical Considerations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Attorney General’s Revised Regulations</vt:lpstr>
      <vt:lpstr>AG Revised Regulations (cont.)</vt:lpstr>
      <vt:lpstr>AG Revised Regulations (cont.)</vt:lpstr>
      <vt:lpstr>Recent Notable Court Decisions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2018-02-28T17:32:24Z</dcterms:created>
  <dcterms:modified xsi:type="dcterms:W3CDTF">2019-10-01T13:29:32Z</dcterms:modified>
</cp:coreProperties>
</file>